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31"/>
  </p:notesMasterIdLst>
  <p:sldIdLst>
    <p:sldId id="256" r:id="rId2"/>
    <p:sldId id="314" r:id="rId3"/>
    <p:sldId id="334" r:id="rId4"/>
    <p:sldId id="320" r:id="rId5"/>
    <p:sldId id="322" r:id="rId6"/>
    <p:sldId id="315" r:id="rId7"/>
    <p:sldId id="316" r:id="rId8"/>
    <p:sldId id="318" r:id="rId9"/>
    <p:sldId id="339" r:id="rId10"/>
    <p:sldId id="338" r:id="rId11"/>
    <p:sldId id="335" r:id="rId12"/>
    <p:sldId id="336" r:id="rId13"/>
    <p:sldId id="333" r:id="rId14"/>
    <p:sldId id="340" r:id="rId15"/>
    <p:sldId id="328" r:id="rId16"/>
    <p:sldId id="341" r:id="rId17"/>
    <p:sldId id="342" r:id="rId18"/>
    <p:sldId id="329" r:id="rId19"/>
    <p:sldId id="323" r:id="rId20"/>
    <p:sldId id="324" r:id="rId21"/>
    <p:sldId id="325" r:id="rId22"/>
    <p:sldId id="326" r:id="rId23"/>
    <p:sldId id="327" r:id="rId24"/>
    <p:sldId id="330" r:id="rId25"/>
    <p:sldId id="343" r:id="rId26"/>
    <p:sldId id="331" r:id="rId27"/>
    <p:sldId id="332" r:id="rId28"/>
    <p:sldId id="321" r:id="rId29"/>
    <p:sldId id="344" r:id="rId3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F5AC581-9C77-984A-B5F9-14745EE11057}" v="89" dt="2024-04-24T01:35:26.97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576"/>
    <p:restoredTop sz="81741"/>
  </p:normalViewPr>
  <p:slideViewPr>
    <p:cSldViewPr snapToGrid="0" snapToObjects="1">
      <p:cViewPr varScale="1">
        <p:scale>
          <a:sx n="125" d="100"/>
          <a:sy n="125" d="100"/>
        </p:scale>
        <p:origin x="920" y="176"/>
      </p:cViewPr>
      <p:guideLst/>
    </p:cSldViewPr>
  </p:slideViewPr>
  <p:notesTextViewPr>
    <p:cViewPr>
      <p:scale>
        <a:sx n="1" d="1"/>
        <a:sy n="1" d="1"/>
      </p:scale>
      <p:origin x="0" y="0"/>
    </p:cViewPr>
  </p:notesTextViewPr>
  <p:sorterViewPr>
    <p:cViewPr>
      <p:scale>
        <a:sx n="90" d="100"/>
        <a:sy n="9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37"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herman J. Remer" userId="8e088290-11a9-4dfd-a463-4403fef2b035" providerId="ADAL" clId="{BF5AC581-9C77-984A-B5F9-14745EE11057}"/>
    <pc:docChg chg="custSel addSld modSld">
      <pc:chgData name="Sherman J. Remer" userId="8e088290-11a9-4dfd-a463-4403fef2b035" providerId="ADAL" clId="{BF5AC581-9C77-984A-B5F9-14745EE11057}" dt="2024-04-24T01:39:10.387" v="172" actId="403"/>
      <pc:docMkLst>
        <pc:docMk/>
      </pc:docMkLst>
      <pc:sldChg chg="modSp mod">
        <pc:chgData name="Sherman J. Remer" userId="8e088290-11a9-4dfd-a463-4403fef2b035" providerId="ADAL" clId="{BF5AC581-9C77-984A-B5F9-14745EE11057}" dt="2024-04-23T22:56:53.494" v="1" actId="20577"/>
        <pc:sldMkLst>
          <pc:docMk/>
          <pc:sldMk cId="3403777956" sldId="256"/>
        </pc:sldMkLst>
        <pc:spChg chg="mod">
          <ac:chgData name="Sherman J. Remer" userId="8e088290-11a9-4dfd-a463-4403fef2b035" providerId="ADAL" clId="{BF5AC581-9C77-984A-B5F9-14745EE11057}" dt="2024-04-23T22:56:53.494" v="1" actId="20577"/>
          <ac:spMkLst>
            <pc:docMk/>
            <pc:sldMk cId="3403777956" sldId="256"/>
            <ac:spMk id="3" creationId="{28D8AF6C-2783-4FF1-D459-53CCB285741B}"/>
          </ac:spMkLst>
        </pc:spChg>
      </pc:sldChg>
      <pc:sldChg chg="modSp mod modNotesTx">
        <pc:chgData name="Sherman J. Remer" userId="8e088290-11a9-4dfd-a463-4403fef2b035" providerId="ADAL" clId="{BF5AC581-9C77-984A-B5F9-14745EE11057}" dt="2024-04-23T23:13:52.845" v="71" actId="20577"/>
        <pc:sldMkLst>
          <pc:docMk/>
          <pc:sldMk cId="3556756433" sldId="315"/>
        </pc:sldMkLst>
        <pc:spChg chg="mod">
          <ac:chgData name="Sherman J. Remer" userId="8e088290-11a9-4dfd-a463-4403fef2b035" providerId="ADAL" clId="{BF5AC581-9C77-984A-B5F9-14745EE11057}" dt="2024-04-23T23:13:52.845" v="71" actId="20577"/>
          <ac:spMkLst>
            <pc:docMk/>
            <pc:sldMk cId="3556756433" sldId="315"/>
            <ac:spMk id="2" creationId="{A071E7E2-B61C-6F29-7958-EA03F41A1797}"/>
          </ac:spMkLst>
        </pc:spChg>
      </pc:sldChg>
      <pc:sldChg chg="modSp mod">
        <pc:chgData name="Sherman J. Remer" userId="8e088290-11a9-4dfd-a463-4403fef2b035" providerId="ADAL" clId="{BF5AC581-9C77-984A-B5F9-14745EE11057}" dt="2024-04-23T23:13:26.973" v="64" actId="20577"/>
        <pc:sldMkLst>
          <pc:docMk/>
          <pc:sldMk cId="2905830388" sldId="316"/>
        </pc:sldMkLst>
        <pc:spChg chg="mod">
          <ac:chgData name="Sherman J. Remer" userId="8e088290-11a9-4dfd-a463-4403fef2b035" providerId="ADAL" clId="{BF5AC581-9C77-984A-B5F9-14745EE11057}" dt="2024-04-23T23:13:26.973" v="64" actId="20577"/>
          <ac:spMkLst>
            <pc:docMk/>
            <pc:sldMk cId="2905830388" sldId="316"/>
            <ac:spMk id="2" creationId="{321D4AD4-98C8-28F6-8EF3-DF1DD9911616}"/>
          </ac:spMkLst>
        </pc:spChg>
      </pc:sldChg>
      <pc:sldChg chg="modNotesTx">
        <pc:chgData name="Sherman J. Remer" userId="8e088290-11a9-4dfd-a463-4403fef2b035" providerId="ADAL" clId="{BF5AC581-9C77-984A-B5F9-14745EE11057}" dt="2024-04-23T23:03:47.796" v="26" actId="20577"/>
        <pc:sldMkLst>
          <pc:docMk/>
          <pc:sldMk cId="4248284665" sldId="320"/>
        </pc:sldMkLst>
      </pc:sldChg>
      <pc:sldChg chg="modSp mod">
        <pc:chgData name="Sherman J. Remer" userId="8e088290-11a9-4dfd-a463-4403fef2b035" providerId="ADAL" clId="{BF5AC581-9C77-984A-B5F9-14745EE11057}" dt="2024-04-24T01:38:01.881" v="157" actId="20577"/>
        <pc:sldMkLst>
          <pc:docMk/>
          <pc:sldMk cId="3167891788" sldId="321"/>
        </pc:sldMkLst>
        <pc:spChg chg="mod">
          <ac:chgData name="Sherman J. Remer" userId="8e088290-11a9-4dfd-a463-4403fef2b035" providerId="ADAL" clId="{BF5AC581-9C77-984A-B5F9-14745EE11057}" dt="2024-04-24T01:38:01.881" v="157" actId="20577"/>
          <ac:spMkLst>
            <pc:docMk/>
            <pc:sldMk cId="3167891788" sldId="321"/>
            <ac:spMk id="3" creationId="{E5D0E85A-0076-40F0-6560-BCB536E1EC48}"/>
          </ac:spMkLst>
        </pc:spChg>
      </pc:sldChg>
      <pc:sldChg chg="modNotesTx">
        <pc:chgData name="Sherman J. Remer" userId="8e088290-11a9-4dfd-a463-4403fef2b035" providerId="ADAL" clId="{BF5AC581-9C77-984A-B5F9-14745EE11057}" dt="2024-04-24T01:31:53.305" v="148" actId="20577"/>
        <pc:sldMkLst>
          <pc:docMk/>
          <pc:sldMk cId="3071725092" sldId="324"/>
        </pc:sldMkLst>
      </pc:sldChg>
      <pc:sldChg chg="modSp">
        <pc:chgData name="Sherman J. Remer" userId="8e088290-11a9-4dfd-a463-4403fef2b035" providerId="ADAL" clId="{BF5AC581-9C77-984A-B5F9-14745EE11057}" dt="2024-04-24T01:35:26.970" v="149" actId="20577"/>
        <pc:sldMkLst>
          <pc:docMk/>
          <pc:sldMk cId="3967155453" sldId="327"/>
        </pc:sldMkLst>
        <pc:graphicFrameChg chg="mod">
          <ac:chgData name="Sherman J. Remer" userId="8e088290-11a9-4dfd-a463-4403fef2b035" providerId="ADAL" clId="{BF5AC581-9C77-984A-B5F9-14745EE11057}" dt="2024-04-24T01:35:26.970" v="149" actId="20577"/>
          <ac:graphicFrameMkLst>
            <pc:docMk/>
            <pc:sldMk cId="3967155453" sldId="327"/>
            <ac:graphicFrameMk id="5" creationId="{394A16FC-E813-5052-63C7-86D1A965A312}"/>
          </ac:graphicFrameMkLst>
        </pc:graphicFrameChg>
      </pc:sldChg>
      <pc:sldChg chg="modNotesTx">
        <pc:chgData name="Sherman J. Remer" userId="8e088290-11a9-4dfd-a463-4403fef2b035" providerId="ADAL" clId="{BF5AC581-9C77-984A-B5F9-14745EE11057}" dt="2024-04-24T01:29:41.141" v="140" actId="20577"/>
        <pc:sldMkLst>
          <pc:docMk/>
          <pc:sldMk cId="3958076960" sldId="329"/>
        </pc:sldMkLst>
      </pc:sldChg>
      <pc:sldChg chg="modNotesTx">
        <pc:chgData name="Sherman J. Remer" userId="8e088290-11a9-4dfd-a463-4403fef2b035" providerId="ADAL" clId="{BF5AC581-9C77-984A-B5F9-14745EE11057}" dt="2024-04-23T23:00:22.459" v="20" actId="20577"/>
        <pc:sldMkLst>
          <pc:docMk/>
          <pc:sldMk cId="3354638413" sldId="334"/>
        </pc:sldMkLst>
      </pc:sldChg>
      <pc:sldChg chg="modSp mod">
        <pc:chgData name="Sherman J. Remer" userId="8e088290-11a9-4dfd-a463-4403fef2b035" providerId="ADAL" clId="{BF5AC581-9C77-984A-B5F9-14745EE11057}" dt="2024-04-23T23:15:16.059" v="85" actId="20577"/>
        <pc:sldMkLst>
          <pc:docMk/>
          <pc:sldMk cId="2628963813" sldId="335"/>
        </pc:sldMkLst>
        <pc:spChg chg="mod">
          <ac:chgData name="Sherman J. Remer" userId="8e088290-11a9-4dfd-a463-4403fef2b035" providerId="ADAL" clId="{BF5AC581-9C77-984A-B5F9-14745EE11057}" dt="2024-04-23T23:15:16.059" v="85" actId="20577"/>
          <ac:spMkLst>
            <pc:docMk/>
            <pc:sldMk cId="2628963813" sldId="335"/>
            <ac:spMk id="2" creationId="{41FD743E-82BC-97B4-C949-125B582754DD}"/>
          </ac:spMkLst>
        </pc:spChg>
      </pc:sldChg>
      <pc:sldChg chg="modSp mod">
        <pc:chgData name="Sherman J. Remer" userId="8e088290-11a9-4dfd-a463-4403fef2b035" providerId="ADAL" clId="{BF5AC581-9C77-984A-B5F9-14745EE11057}" dt="2024-04-23T23:15:40.378" v="94" actId="27636"/>
        <pc:sldMkLst>
          <pc:docMk/>
          <pc:sldMk cId="3386775354" sldId="336"/>
        </pc:sldMkLst>
        <pc:spChg chg="mod">
          <ac:chgData name="Sherman J. Remer" userId="8e088290-11a9-4dfd-a463-4403fef2b035" providerId="ADAL" clId="{BF5AC581-9C77-984A-B5F9-14745EE11057}" dt="2024-04-23T23:15:40.378" v="94" actId="27636"/>
          <ac:spMkLst>
            <pc:docMk/>
            <pc:sldMk cId="3386775354" sldId="336"/>
            <ac:spMk id="2" creationId="{CFDA37E3-1A14-2607-1E1F-00BDBA7419CA}"/>
          </ac:spMkLst>
        </pc:spChg>
      </pc:sldChg>
      <pc:sldChg chg="modSp mod">
        <pc:chgData name="Sherman J. Remer" userId="8e088290-11a9-4dfd-a463-4403fef2b035" providerId="ADAL" clId="{BF5AC581-9C77-984A-B5F9-14745EE11057}" dt="2024-04-23T23:14:45.022" v="78" actId="20577"/>
        <pc:sldMkLst>
          <pc:docMk/>
          <pc:sldMk cId="358190320" sldId="338"/>
        </pc:sldMkLst>
        <pc:spChg chg="mod">
          <ac:chgData name="Sherman J. Remer" userId="8e088290-11a9-4dfd-a463-4403fef2b035" providerId="ADAL" clId="{BF5AC581-9C77-984A-B5F9-14745EE11057}" dt="2024-04-23T23:14:45.022" v="78" actId="20577"/>
          <ac:spMkLst>
            <pc:docMk/>
            <pc:sldMk cId="358190320" sldId="338"/>
            <ac:spMk id="2" creationId="{72D427C7-82ED-2BBD-F5E3-ADF4AC57A794}"/>
          </ac:spMkLst>
        </pc:spChg>
      </pc:sldChg>
      <pc:sldChg chg="addSp delSp modSp new mod setBg">
        <pc:chgData name="Sherman J. Remer" userId="8e088290-11a9-4dfd-a463-4403fef2b035" providerId="ADAL" clId="{BF5AC581-9C77-984A-B5F9-14745EE11057}" dt="2024-04-24T01:39:10.387" v="172" actId="403"/>
        <pc:sldMkLst>
          <pc:docMk/>
          <pc:sldMk cId="681794154" sldId="344"/>
        </pc:sldMkLst>
        <pc:spChg chg="mod">
          <ac:chgData name="Sherman J. Remer" userId="8e088290-11a9-4dfd-a463-4403fef2b035" providerId="ADAL" clId="{BF5AC581-9C77-984A-B5F9-14745EE11057}" dt="2024-04-24T01:39:10.387" v="172" actId="403"/>
          <ac:spMkLst>
            <pc:docMk/>
            <pc:sldMk cId="681794154" sldId="344"/>
            <ac:spMk id="2" creationId="{C631E2E1-E919-CC26-514C-47E721283A89}"/>
          </ac:spMkLst>
        </pc:spChg>
        <pc:spChg chg="del">
          <ac:chgData name="Sherman J. Remer" userId="8e088290-11a9-4dfd-a463-4403fef2b035" providerId="ADAL" clId="{BF5AC581-9C77-984A-B5F9-14745EE11057}" dt="2024-04-24T01:39:00.895" v="169" actId="26606"/>
          <ac:spMkLst>
            <pc:docMk/>
            <pc:sldMk cId="681794154" sldId="344"/>
            <ac:spMk id="3" creationId="{0D0C1F06-A9A5-9E9C-1718-B49DBAD8A776}"/>
          </ac:spMkLst>
        </pc:spChg>
        <pc:spChg chg="add">
          <ac:chgData name="Sherman J. Remer" userId="8e088290-11a9-4dfd-a463-4403fef2b035" providerId="ADAL" clId="{BF5AC581-9C77-984A-B5F9-14745EE11057}" dt="2024-04-24T01:39:00.895" v="169" actId="26606"/>
          <ac:spMkLst>
            <pc:docMk/>
            <pc:sldMk cId="681794154" sldId="344"/>
            <ac:spMk id="10" creationId="{A3363022-C969-41E9-8EB2-E4C94908C1FA}"/>
          </ac:spMkLst>
        </pc:spChg>
        <pc:spChg chg="add">
          <ac:chgData name="Sherman J. Remer" userId="8e088290-11a9-4dfd-a463-4403fef2b035" providerId="ADAL" clId="{BF5AC581-9C77-984A-B5F9-14745EE11057}" dt="2024-04-24T01:39:00.895" v="169" actId="26606"/>
          <ac:spMkLst>
            <pc:docMk/>
            <pc:sldMk cId="681794154" sldId="344"/>
            <ac:spMk id="12" creationId="{8D1AD6B3-BE88-4CEB-BA17-790657CC4729}"/>
          </ac:spMkLst>
        </pc:spChg>
        <pc:grpChg chg="add">
          <ac:chgData name="Sherman J. Remer" userId="8e088290-11a9-4dfd-a463-4403fef2b035" providerId="ADAL" clId="{BF5AC581-9C77-984A-B5F9-14745EE11057}" dt="2024-04-24T01:39:00.895" v="169" actId="26606"/>
          <ac:grpSpMkLst>
            <pc:docMk/>
            <pc:sldMk cId="681794154" sldId="344"/>
            <ac:grpSpMk id="14" creationId="{89D1390B-7E13-4B4F-9CB2-391063412E54}"/>
          </ac:grpSpMkLst>
        </pc:grpChg>
        <pc:picChg chg="add">
          <ac:chgData name="Sherman J. Remer" userId="8e088290-11a9-4dfd-a463-4403fef2b035" providerId="ADAL" clId="{BF5AC581-9C77-984A-B5F9-14745EE11057}" dt="2024-04-24T01:39:00.895" v="169" actId="26606"/>
          <ac:picMkLst>
            <pc:docMk/>
            <pc:sldMk cId="681794154" sldId="344"/>
            <ac:picMk id="7" creationId="{FC89ECB0-DDAE-F1F1-3B44-A35B8F3B54B7}"/>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37E815D-534C-4894-B122-4EB67C672BB1}" type="doc">
      <dgm:prSet loTypeId="urn:microsoft.com/office/officeart/2008/layout/LinedList" loCatId="list" qsTypeId="urn:microsoft.com/office/officeart/2005/8/quickstyle/simple1" qsCatId="simple" csTypeId="urn:microsoft.com/office/officeart/2005/8/colors/colorful1" csCatId="colorful" phldr="1"/>
      <dgm:spPr/>
      <dgm:t>
        <a:bodyPr/>
        <a:lstStyle/>
        <a:p>
          <a:endParaRPr lang="en-US"/>
        </a:p>
      </dgm:t>
    </dgm:pt>
    <dgm:pt modelId="{CD30F214-9D48-48DD-841D-2C0862C8E9A1}">
      <dgm:prSet/>
      <dgm:spPr/>
      <dgm:t>
        <a:bodyPr/>
        <a:lstStyle/>
        <a:p>
          <a:r>
            <a:rPr lang="en-US"/>
            <a:t>Critical feature for digital systems, advanced reactors, future remote operation</a:t>
          </a:r>
        </a:p>
      </dgm:t>
    </dgm:pt>
    <dgm:pt modelId="{6C7DAAC3-87FC-41A9-B69F-DA1F6F42DC31}" type="parTrans" cxnId="{11686CDF-6FC5-423A-B567-F599C81436EA}">
      <dgm:prSet/>
      <dgm:spPr/>
      <dgm:t>
        <a:bodyPr/>
        <a:lstStyle/>
        <a:p>
          <a:endParaRPr lang="en-US"/>
        </a:p>
      </dgm:t>
    </dgm:pt>
    <dgm:pt modelId="{520A6ECA-C1E0-462E-B938-8B8C7E442128}" type="sibTrans" cxnId="{11686CDF-6FC5-423A-B567-F599C81436EA}">
      <dgm:prSet/>
      <dgm:spPr/>
      <dgm:t>
        <a:bodyPr/>
        <a:lstStyle/>
        <a:p>
          <a:endParaRPr lang="en-US"/>
        </a:p>
      </dgm:t>
    </dgm:pt>
    <dgm:pt modelId="{FA92E503-38DE-4803-81D9-842453BBEC13}">
      <dgm:prSet/>
      <dgm:spPr/>
      <dgm:t>
        <a:bodyPr/>
        <a:lstStyle/>
        <a:p>
          <a:r>
            <a:rPr lang="en-US"/>
            <a:t>Simulation of sensors and actuators to model network traffic communication</a:t>
          </a:r>
        </a:p>
      </dgm:t>
    </dgm:pt>
    <dgm:pt modelId="{1B08E4F7-A678-4A5E-B030-1E39414E1583}" type="parTrans" cxnId="{B3E74F3E-D1F1-43AB-AFF5-8E7F77A90059}">
      <dgm:prSet/>
      <dgm:spPr/>
      <dgm:t>
        <a:bodyPr/>
        <a:lstStyle/>
        <a:p>
          <a:endParaRPr lang="en-US"/>
        </a:p>
      </dgm:t>
    </dgm:pt>
    <dgm:pt modelId="{35D07414-BBB4-4561-AB40-78DD9720AD44}" type="sibTrans" cxnId="{B3E74F3E-D1F1-43AB-AFF5-8E7F77A90059}">
      <dgm:prSet/>
      <dgm:spPr/>
      <dgm:t>
        <a:bodyPr/>
        <a:lstStyle/>
        <a:p>
          <a:endParaRPr lang="en-US"/>
        </a:p>
      </dgm:t>
    </dgm:pt>
    <dgm:pt modelId="{642835F9-7F1D-468C-BD8F-3BE06505C270}">
      <dgm:prSet/>
      <dgm:spPr/>
      <dgm:t>
        <a:bodyPr/>
        <a:lstStyle/>
        <a:p>
          <a:r>
            <a:rPr lang="en-US" dirty="0"/>
            <a:t>Ability to uniquely tag relevant signals to enable replacement of simulated block with a physical counterpart to allow hardware-in-the loop (HIL) studies</a:t>
          </a:r>
        </a:p>
      </dgm:t>
    </dgm:pt>
    <dgm:pt modelId="{39B8E9B0-A09C-431C-9715-41B431316944}" type="parTrans" cxnId="{7B4EEBE6-399D-42E3-808D-2B0E6FADAB77}">
      <dgm:prSet/>
      <dgm:spPr/>
      <dgm:t>
        <a:bodyPr/>
        <a:lstStyle/>
        <a:p>
          <a:endParaRPr lang="en-US"/>
        </a:p>
      </dgm:t>
    </dgm:pt>
    <dgm:pt modelId="{5FDE9FE9-E7DF-433F-9EEB-25F74D92D58C}" type="sibTrans" cxnId="{7B4EEBE6-399D-42E3-808D-2B0E6FADAB77}">
      <dgm:prSet/>
      <dgm:spPr/>
      <dgm:t>
        <a:bodyPr/>
        <a:lstStyle/>
        <a:p>
          <a:endParaRPr lang="en-US"/>
        </a:p>
      </dgm:t>
    </dgm:pt>
    <dgm:pt modelId="{338624CA-72B6-419D-A653-1052EDDA5CC3}">
      <dgm:prSet/>
      <dgm:spPr/>
      <dgm:t>
        <a:bodyPr/>
        <a:lstStyle/>
        <a:p>
          <a:r>
            <a:rPr lang="en-US" dirty="0"/>
            <a:t>Cyber-attacks scenario configuration for simulating adversarial hijack, for data collection, and network sniffing</a:t>
          </a:r>
        </a:p>
      </dgm:t>
    </dgm:pt>
    <dgm:pt modelId="{8F70EE8B-E466-40BE-8052-8435EC40C4BF}" type="parTrans" cxnId="{FE05949D-E9ED-4872-8040-14E372E7965F}">
      <dgm:prSet/>
      <dgm:spPr/>
      <dgm:t>
        <a:bodyPr/>
        <a:lstStyle/>
        <a:p>
          <a:endParaRPr lang="en-US"/>
        </a:p>
      </dgm:t>
    </dgm:pt>
    <dgm:pt modelId="{9E7005E6-89D0-4B8A-81F6-BEF27E9BC0B0}" type="sibTrans" cxnId="{FE05949D-E9ED-4872-8040-14E372E7965F}">
      <dgm:prSet/>
      <dgm:spPr/>
      <dgm:t>
        <a:bodyPr/>
        <a:lstStyle/>
        <a:p>
          <a:endParaRPr lang="en-US"/>
        </a:p>
      </dgm:t>
    </dgm:pt>
    <dgm:pt modelId="{02F23AF9-7C15-1240-9DC8-1A898B0A8BA3}" type="pres">
      <dgm:prSet presAssocID="{437E815D-534C-4894-B122-4EB67C672BB1}" presName="vert0" presStyleCnt="0">
        <dgm:presLayoutVars>
          <dgm:dir/>
          <dgm:animOne val="branch"/>
          <dgm:animLvl val="lvl"/>
        </dgm:presLayoutVars>
      </dgm:prSet>
      <dgm:spPr/>
    </dgm:pt>
    <dgm:pt modelId="{235B0D01-88CF-CB42-AFA1-E9152924690B}" type="pres">
      <dgm:prSet presAssocID="{CD30F214-9D48-48DD-841D-2C0862C8E9A1}" presName="thickLine" presStyleLbl="alignNode1" presStyleIdx="0" presStyleCnt="4"/>
      <dgm:spPr/>
    </dgm:pt>
    <dgm:pt modelId="{A0EDB6F0-5D35-CE4B-9195-9D20D2E17C83}" type="pres">
      <dgm:prSet presAssocID="{CD30F214-9D48-48DD-841D-2C0862C8E9A1}" presName="horz1" presStyleCnt="0"/>
      <dgm:spPr/>
    </dgm:pt>
    <dgm:pt modelId="{11862DFA-AFC1-6F40-9173-16887EAD4CE0}" type="pres">
      <dgm:prSet presAssocID="{CD30F214-9D48-48DD-841D-2C0862C8E9A1}" presName="tx1" presStyleLbl="revTx" presStyleIdx="0" presStyleCnt="4"/>
      <dgm:spPr/>
    </dgm:pt>
    <dgm:pt modelId="{39B0153C-B998-F944-BBFA-FEA3136E08F3}" type="pres">
      <dgm:prSet presAssocID="{CD30F214-9D48-48DD-841D-2C0862C8E9A1}" presName="vert1" presStyleCnt="0"/>
      <dgm:spPr/>
    </dgm:pt>
    <dgm:pt modelId="{90DD410B-DFA0-CA4B-9D11-55427CAD9D9D}" type="pres">
      <dgm:prSet presAssocID="{FA92E503-38DE-4803-81D9-842453BBEC13}" presName="thickLine" presStyleLbl="alignNode1" presStyleIdx="1" presStyleCnt="4"/>
      <dgm:spPr/>
    </dgm:pt>
    <dgm:pt modelId="{7D5E2FEF-F154-DE41-A007-E9EC8B8F803B}" type="pres">
      <dgm:prSet presAssocID="{FA92E503-38DE-4803-81D9-842453BBEC13}" presName="horz1" presStyleCnt="0"/>
      <dgm:spPr/>
    </dgm:pt>
    <dgm:pt modelId="{487BB5AB-2C1A-FE41-B3B4-3DB12A5C1299}" type="pres">
      <dgm:prSet presAssocID="{FA92E503-38DE-4803-81D9-842453BBEC13}" presName="tx1" presStyleLbl="revTx" presStyleIdx="1" presStyleCnt="4"/>
      <dgm:spPr/>
    </dgm:pt>
    <dgm:pt modelId="{9ED0AAD4-3E50-8145-9F64-1133B6AB7442}" type="pres">
      <dgm:prSet presAssocID="{FA92E503-38DE-4803-81D9-842453BBEC13}" presName="vert1" presStyleCnt="0"/>
      <dgm:spPr/>
    </dgm:pt>
    <dgm:pt modelId="{CF4BECB6-BD58-0640-8ED8-279239350921}" type="pres">
      <dgm:prSet presAssocID="{642835F9-7F1D-468C-BD8F-3BE06505C270}" presName="thickLine" presStyleLbl="alignNode1" presStyleIdx="2" presStyleCnt="4"/>
      <dgm:spPr/>
    </dgm:pt>
    <dgm:pt modelId="{D269C423-CB58-2D4D-8D81-EC6F5ED17A16}" type="pres">
      <dgm:prSet presAssocID="{642835F9-7F1D-468C-BD8F-3BE06505C270}" presName="horz1" presStyleCnt="0"/>
      <dgm:spPr/>
    </dgm:pt>
    <dgm:pt modelId="{7DAC925C-5F92-9E47-9279-9C45369CB4E4}" type="pres">
      <dgm:prSet presAssocID="{642835F9-7F1D-468C-BD8F-3BE06505C270}" presName="tx1" presStyleLbl="revTx" presStyleIdx="2" presStyleCnt="4"/>
      <dgm:spPr/>
    </dgm:pt>
    <dgm:pt modelId="{7912F8D6-37D4-0248-8F85-61AE1988F61B}" type="pres">
      <dgm:prSet presAssocID="{642835F9-7F1D-468C-BD8F-3BE06505C270}" presName="vert1" presStyleCnt="0"/>
      <dgm:spPr/>
    </dgm:pt>
    <dgm:pt modelId="{68DBABE6-B866-E34B-9BAF-BF253B93A82E}" type="pres">
      <dgm:prSet presAssocID="{338624CA-72B6-419D-A653-1052EDDA5CC3}" presName="thickLine" presStyleLbl="alignNode1" presStyleIdx="3" presStyleCnt="4"/>
      <dgm:spPr/>
    </dgm:pt>
    <dgm:pt modelId="{DD2F67A3-E9C6-1749-9C7F-D112183EEC5A}" type="pres">
      <dgm:prSet presAssocID="{338624CA-72B6-419D-A653-1052EDDA5CC3}" presName="horz1" presStyleCnt="0"/>
      <dgm:spPr/>
    </dgm:pt>
    <dgm:pt modelId="{F1563D2D-E425-A144-BABE-F19EF4016DF7}" type="pres">
      <dgm:prSet presAssocID="{338624CA-72B6-419D-A653-1052EDDA5CC3}" presName="tx1" presStyleLbl="revTx" presStyleIdx="3" presStyleCnt="4"/>
      <dgm:spPr/>
    </dgm:pt>
    <dgm:pt modelId="{7C0A77A4-ED81-1843-B356-CD0D7D565A38}" type="pres">
      <dgm:prSet presAssocID="{338624CA-72B6-419D-A653-1052EDDA5CC3}" presName="vert1" presStyleCnt="0"/>
      <dgm:spPr/>
    </dgm:pt>
  </dgm:ptLst>
  <dgm:cxnLst>
    <dgm:cxn modelId="{D03B5510-289B-954D-8A41-053337003B50}" type="presOf" srcId="{338624CA-72B6-419D-A653-1052EDDA5CC3}" destId="{F1563D2D-E425-A144-BABE-F19EF4016DF7}" srcOrd="0" destOrd="0" presId="urn:microsoft.com/office/officeart/2008/layout/LinedList"/>
    <dgm:cxn modelId="{A0A08515-AEBB-DC4B-8D69-81562D74CF55}" type="presOf" srcId="{FA92E503-38DE-4803-81D9-842453BBEC13}" destId="{487BB5AB-2C1A-FE41-B3B4-3DB12A5C1299}" srcOrd="0" destOrd="0" presId="urn:microsoft.com/office/officeart/2008/layout/LinedList"/>
    <dgm:cxn modelId="{A71E1517-0DDD-964A-AC23-517D9DEFAC66}" type="presOf" srcId="{437E815D-534C-4894-B122-4EB67C672BB1}" destId="{02F23AF9-7C15-1240-9DC8-1A898B0A8BA3}" srcOrd="0" destOrd="0" presId="urn:microsoft.com/office/officeart/2008/layout/LinedList"/>
    <dgm:cxn modelId="{0F790B2E-4801-D149-82DA-7B4E96F384D8}" type="presOf" srcId="{CD30F214-9D48-48DD-841D-2C0862C8E9A1}" destId="{11862DFA-AFC1-6F40-9173-16887EAD4CE0}" srcOrd="0" destOrd="0" presId="urn:microsoft.com/office/officeart/2008/layout/LinedList"/>
    <dgm:cxn modelId="{B3E74F3E-D1F1-43AB-AFF5-8E7F77A90059}" srcId="{437E815D-534C-4894-B122-4EB67C672BB1}" destId="{FA92E503-38DE-4803-81D9-842453BBEC13}" srcOrd="1" destOrd="0" parTransId="{1B08E4F7-A678-4A5E-B030-1E39414E1583}" sibTransId="{35D07414-BBB4-4561-AB40-78DD9720AD44}"/>
    <dgm:cxn modelId="{FE05949D-E9ED-4872-8040-14E372E7965F}" srcId="{437E815D-534C-4894-B122-4EB67C672BB1}" destId="{338624CA-72B6-419D-A653-1052EDDA5CC3}" srcOrd="3" destOrd="0" parTransId="{8F70EE8B-E466-40BE-8052-8435EC40C4BF}" sibTransId="{9E7005E6-89D0-4B8A-81F6-BEF27E9BC0B0}"/>
    <dgm:cxn modelId="{11686CDF-6FC5-423A-B567-F599C81436EA}" srcId="{437E815D-534C-4894-B122-4EB67C672BB1}" destId="{CD30F214-9D48-48DD-841D-2C0862C8E9A1}" srcOrd="0" destOrd="0" parTransId="{6C7DAAC3-87FC-41A9-B69F-DA1F6F42DC31}" sibTransId="{520A6ECA-C1E0-462E-B938-8B8C7E442128}"/>
    <dgm:cxn modelId="{7B4EEBE6-399D-42E3-808D-2B0E6FADAB77}" srcId="{437E815D-534C-4894-B122-4EB67C672BB1}" destId="{642835F9-7F1D-468C-BD8F-3BE06505C270}" srcOrd="2" destOrd="0" parTransId="{39B8E9B0-A09C-431C-9715-41B431316944}" sibTransId="{5FDE9FE9-E7DF-433F-9EEB-25F74D92D58C}"/>
    <dgm:cxn modelId="{BFEEC1FC-2E71-FB4B-BBE4-42523F748564}" type="presOf" srcId="{642835F9-7F1D-468C-BD8F-3BE06505C270}" destId="{7DAC925C-5F92-9E47-9279-9C45369CB4E4}" srcOrd="0" destOrd="0" presId="urn:microsoft.com/office/officeart/2008/layout/LinedList"/>
    <dgm:cxn modelId="{B2C0F0D5-1B0E-274D-BAA6-44D30834F270}" type="presParOf" srcId="{02F23AF9-7C15-1240-9DC8-1A898B0A8BA3}" destId="{235B0D01-88CF-CB42-AFA1-E9152924690B}" srcOrd="0" destOrd="0" presId="urn:microsoft.com/office/officeart/2008/layout/LinedList"/>
    <dgm:cxn modelId="{070D9A10-905B-7A4D-893C-47413DE0E7CF}" type="presParOf" srcId="{02F23AF9-7C15-1240-9DC8-1A898B0A8BA3}" destId="{A0EDB6F0-5D35-CE4B-9195-9D20D2E17C83}" srcOrd="1" destOrd="0" presId="urn:microsoft.com/office/officeart/2008/layout/LinedList"/>
    <dgm:cxn modelId="{46863572-708D-F948-88E8-185665C545AA}" type="presParOf" srcId="{A0EDB6F0-5D35-CE4B-9195-9D20D2E17C83}" destId="{11862DFA-AFC1-6F40-9173-16887EAD4CE0}" srcOrd="0" destOrd="0" presId="urn:microsoft.com/office/officeart/2008/layout/LinedList"/>
    <dgm:cxn modelId="{60331C33-5524-3C45-A762-6194273F62DC}" type="presParOf" srcId="{A0EDB6F0-5D35-CE4B-9195-9D20D2E17C83}" destId="{39B0153C-B998-F944-BBFA-FEA3136E08F3}" srcOrd="1" destOrd="0" presId="urn:microsoft.com/office/officeart/2008/layout/LinedList"/>
    <dgm:cxn modelId="{C7AFE46E-ED60-F74C-B437-72FE37C294AB}" type="presParOf" srcId="{02F23AF9-7C15-1240-9DC8-1A898B0A8BA3}" destId="{90DD410B-DFA0-CA4B-9D11-55427CAD9D9D}" srcOrd="2" destOrd="0" presId="urn:microsoft.com/office/officeart/2008/layout/LinedList"/>
    <dgm:cxn modelId="{22D8252F-1419-D94E-9807-FA0E8CB2D954}" type="presParOf" srcId="{02F23AF9-7C15-1240-9DC8-1A898B0A8BA3}" destId="{7D5E2FEF-F154-DE41-A007-E9EC8B8F803B}" srcOrd="3" destOrd="0" presId="urn:microsoft.com/office/officeart/2008/layout/LinedList"/>
    <dgm:cxn modelId="{483878BB-A209-6046-9C82-A729BF1D227F}" type="presParOf" srcId="{7D5E2FEF-F154-DE41-A007-E9EC8B8F803B}" destId="{487BB5AB-2C1A-FE41-B3B4-3DB12A5C1299}" srcOrd="0" destOrd="0" presId="urn:microsoft.com/office/officeart/2008/layout/LinedList"/>
    <dgm:cxn modelId="{AAE0692C-E25D-C240-8130-DF59EA4B8DC6}" type="presParOf" srcId="{7D5E2FEF-F154-DE41-A007-E9EC8B8F803B}" destId="{9ED0AAD4-3E50-8145-9F64-1133B6AB7442}" srcOrd="1" destOrd="0" presId="urn:microsoft.com/office/officeart/2008/layout/LinedList"/>
    <dgm:cxn modelId="{1E16AAFF-34E6-A244-BFCE-9BD49E8A4AA5}" type="presParOf" srcId="{02F23AF9-7C15-1240-9DC8-1A898B0A8BA3}" destId="{CF4BECB6-BD58-0640-8ED8-279239350921}" srcOrd="4" destOrd="0" presId="urn:microsoft.com/office/officeart/2008/layout/LinedList"/>
    <dgm:cxn modelId="{6FE444E6-2A9C-DF45-A47D-79967BC874D2}" type="presParOf" srcId="{02F23AF9-7C15-1240-9DC8-1A898B0A8BA3}" destId="{D269C423-CB58-2D4D-8D81-EC6F5ED17A16}" srcOrd="5" destOrd="0" presId="urn:microsoft.com/office/officeart/2008/layout/LinedList"/>
    <dgm:cxn modelId="{8958106F-DF23-8E48-93E2-9BFE988CCDD1}" type="presParOf" srcId="{D269C423-CB58-2D4D-8D81-EC6F5ED17A16}" destId="{7DAC925C-5F92-9E47-9279-9C45369CB4E4}" srcOrd="0" destOrd="0" presId="urn:microsoft.com/office/officeart/2008/layout/LinedList"/>
    <dgm:cxn modelId="{12C4B7AB-0F7B-7149-9FC7-D6964B606F49}" type="presParOf" srcId="{D269C423-CB58-2D4D-8D81-EC6F5ED17A16}" destId="{7912F8D6-37D4-0248-8F85-61AE1988F61B}" srcOrd="1" destOrd="0" presId="urn:microsoft.com/office/officeart/2008/layout/LinedList"/>
    <dgm:cxn modelId="{CB310BDB-3F2F-594E-A3EF-BECADB3579A8}" type="presParOf" srcId="{02F23AF9-7C15-1240-9DC8-1A898B0A8BA3}" destId="{68DBABE6-B866-E34B-9BAF-BF253B93A82E}" srcOrd="6" destOrd="0" presId="urn:microsoft.com/office/officeart/2008/layout/LinedList"/>
    <dgm:cxn modelId="{14F4FA1C-1134-264A-B9B4-B48C6D2690E2}" type="presParOf" srcId="{02F23AF9-7C15-1240-9DC8-1A898B0A8BA3}" destId="{DD2F67A3-E9C6-1749-9C7F-D112183EEC5A}" srcOrd="7" destOrd="0" presId="urn:microsoft.com/office/officeart/2008/layout/LinedList"/>
    <dgm:cxn modelId="{E8AC711E-5212-C643-866B-E939B59CFDF9}" type="presParOf" srcId="{DD2F67A3-E9C6-1749-9C7F-D112183EEC5A}" destId="{F1563D2D-E425-A144-BABE-F19EF4016DF7}" srcOrd="0" destOrd="0" presId="urn:microsoft.com/office/officeart/2008/layout/LinedList"/>
    <dgm:cxn modelId="{48B24A98-2255-A044-A807-FC7076E768D9}" type="presParOf" srcId="{DD2F67A3-E9C6-1749-9C7F-D112183EEC5A}" destId="{7C0A77A4-ED81-1843-B356-CD0D7D565A38}"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5B0D01-88CF-CB42-AFA1-E9152924690B}">
      <dsp:nvSpPr>
        <dsp:cNvPr id="0" name=""/>
        <dsp:cNvSpPr/>
      </dsp:nvSpPr>
      <dsp:spPr>
        <a:xfrm>
          <a:off x="0" y="0"/>
          <a:ext cx="6900512"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1862DFA-AFC1-6F40-9173-16887EAD4CE0}">
      <dsp:nvSpPr>
        <dsp:cNvPr id="0" name=""/>
        <dsp:cNvSpPr/>
      </dsp:nvSpPr>
      <dsp:spPr>
        <a:xfrm>
          <a:off x="0" y="0"/>
          <a:ext cx="6900512" cy="13840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US" sz="2300" kern="1200"/>
            <a:t>Critical feature for digital systems, advanced reactors, future remote operation</a:t>
          </a:r>
        </a:p>
      </dsp:txBody>
      <dsp:txXfrm>
        <a:off x="0" y="0"/>
        <a:ext cx="6900512" cy="1384035"/>
      </dsp:txXfrm>
    </dsp:sp>
    <dsp:sp modelId="{90DD410B-DFA0-CA4B-9D11-55427CAD9D9D}">
      <dsp:nvSpPr>
        <dsp:cNvPr id="0" name=""/>
        <dsp:cNvSpPr/>
      </dsp:nvSpPr>
      <dsp:spPr>
        <a:xfrm>
          <a:off x="0" y="1384035"/>
          <a:ext cx="6900512"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87BB5AB-2C1A-FE41-B3B4-3DB12A5C1299}">
      <dsp:nvSpPr>
        <dsp:cNvPr id="0" name=""/>
        <dsp:cNvSpPr/>
      </dsp:nvSpPr>
      <dsp:spPr>
        <a:xfrm>
          <a:off x="0" y="1384035"/>
          <a:ext cx="6900512" cy="13840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US" sz="2300" kern="1200"/>
            <a:t>Simulation of sensors and actuators to model network traffic communication</a:t>
          </a:r>
        </a:p>
      </dsp:txBody>
      <dsp:txXfrm>
        <a:off x="0" y="1384035"/>
        <a:ext cx="6900512" cy="1384035"/>
      </dsp:txXfrm>
    </dsp:sp>
    <dsp:sp modelId="{CF4BECB6-BD58-0640-8ED8-279239350921}">
      <dsp:nvSpPr>
        <dsp:cNvPr id="0" name=""/>
        <dsp:cNvSpPr/>
      </dsp:nvSpPr>
      <dsp:spPr>
        <a:xfrm>
          <a:off x="0" y="2768070"/>
          <a:ext cx="6900512"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DAC925C-5F92-9E47-9279-9C45369CB4E4}">
      <dsp:nvSpPr>
        <dsp:cNvPr id="0" name=""/>
        <dsp:cNvSpPr/>
      </dsp:nvSpPr>
      <dsp:spPr>
        <a:xfrm>
          <a:off x="0" y="2768070"/>
          <a:ext cx="6900512" cy="13840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US" sz="2300" kern="1200" dirty="0"/>
            <a:t>Ability to uniquely tag relevant signals to enable replacement of simulated block with a physical counterpart to allow hardware-in-the loop (HIL) studies</a:t>
          </a:r>
        </a:p>
      </dsp:txBody>
      <dsp:txXfrm>
        <a:off x="0" y="2768070"/>
        <a:ext cx="6900512" cy="1384035"/>
      </dsp:txXfrm>
    </dsp:sp>
    <dsp:sp modelId="{68DBABE6-B866-E34B-9BAF-BF253B93A82E}">
      <dsp:nvSpPr>
        <dsp:cNvPr id="0" name=""/>
        <dsp:cNvSpPr/>
      </dsp:nvSpPr>
      <dsp:spPr>
        <a:xfrm>
          <a:off x="0" y="4152105"/>
          <a:ext cx="6900512" cy="0"/>
        </a:xfrm>
        <a:prstGeom prst="lin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1563D2D-E425-A144-BABE-F19EF4016DF7}">
      <dsp:nvSpPr>
        <dsp:cNvPr id="0" name=""/>
        <dsp:cNvSpPr/>
      </dsp:nvSpPr>
      <dsp:spPr>
        <a:xfrm>
          <a:off x="0" y="4152105"/>
          <a:ext cx="6900512" cy="13840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US" sz="2300" kern="1200" dirty="0"/>
            <a:t>Cyber-attacks scenario configuration for simulating adversarial hijack, for data collection, and network sniffing</a:t>
          </a:r>
        </a:p>
      </dsp:txBody>
      <dsp:txXfrm>
        <a:off x="0" y="4152105"/>
        <a:ext cx="6900512" cy="1384035"/>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C142017-C735-8249-99B0-026C7D41D81C}" type="datetimeFigureOut">
              <a:rPr lang="en-US" smtClean="0"/>
              <a:t>4/23/24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DBE6366-AEF4-294C-BCF2-C24998879989}" type="slidenum">
              <a:rPr lang="en-US" smtClean="0"/>
              <a:t>‹#›</a:t>
            </a:fld>
            <a:endParaRPr lang="en-US"/>
          </a:p>
        </p:txBody>
      </p:sp>
    </p:spTree>
    <p:extLst>
      <p:ext uri="{BB962C8B-B14F-4D97-AF65-F5344CB8AC3E}">
        <p14:creationId xmlns:p14="http://schemas.microsoft.com/office/powerpoint/2010/main" val="4806415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gcc02.safelinks.protection.outlook.com/?url=https%3A%2F%2Fwww.sciencedirect.com%2Ftopics%2Fengineering%2Fnuclear-power-generation&amp;data=05%7C02%7Csherman.remer%40inl.gov%7C353ba5ef48bc4771d08408dc5679c6ea%7C4cf464b7869a42368da2a98566485554%7C0%7C0%7C638480328265391531%7CUnknown%7CTWFpbGZsb3d8eyJWIjoiMC4wLjAwMDAiLCJQIjoiV2luMzIiLCJBTiI6Ik1haWwiLCJXVCI6Mn0%3D%7C0%7C%7C%7C&amp;sdata=WfOb%2BpAKxDUGpOKOfBvHFW4mccjwOrLzDO%2BbTmg0AAI%3D&amp;reserved=0" TargetMode="External"/><Relationship Id="rId2" Type="http://schemas.openxmlformats.org/officeDocument/2006/relationships/slide" Target="../slides/slide11.xml"/><Relationship Id="rId1" Type="http://schemas.openxmlformats.org/officeDocument/2006/relationships/notesMaster" Target="../notesMasters/notesMaster1.xml"/><Relationship Id="rId6" Type="http://schemas.openxmlformats.org/officeDocument/2006/relationships/hyperlink" Target="https://gcc02.safelinks.protection.outlook.com/?url=https%3A%2F%2Fwww.sciencedirect.com%2Fscience%2Farticle%2Fpii%2FS1738573322005174%23bib6&amp;data=05%7C02%7Csherman.remer%40inl.gov%7C353ba5ef48bc4771d08408dc5679c6ea%7C4cf464b7869a42368da2a98566485554%7C0%7C0%7C638480328265419645%7CUnknown%7CTWFpbGZsb3d8eyJWIjoiMC4wLjAwMDAiLCJQIjoiV2luMzIiLCJBTiI6Ik1haWwiLCJXVCI6Mn0%3D%7C0%7C%7C%7C&amp;sdata=5%2Brx1BHhynct1a2AusjgWDC%2BXNQTEKdqZXXXKiS7b3g%3D&amp;reserved=0" TargetMode="External"/><Relationship Id="rId5" Type="http://schemas.openxmlformats.org/officeDocument/2006/relationships/hyperlink" Target="https://gcc02.safelinks.protection.outlook.com/?url=https%3A%2F%2Fwww.sciencedirect.com%2Fscience%2Farticle%2Fpii%2FS1738573322005174%23bib4&amp;data=05%7C02%7Csherman.remer%40inl.gov%7C353ba5ef48bc4771d08408dc5679c6ea%7C4cf464b7869a42368da2a98566485554%7C0%7C0%7C638480328265412892%7CUnknown%7CTWFpbGZsb3d8eyJWIjoiMC4wLjAwMDAiLCJQIjoiV2luMzIiLCJBTiI6Ik1haWwiLCJXVCI6Mn0%3D%7C0%7C%7C%7C&amp;sdata=SitQlM5WE2so6VBt5J%2F11lBTntb9YjWrYEwVsrVeSzI%3D&amp;reserved=0" TargetMode="External"/><Relationship Id="rId4" Type="http://schemas.openxmlformats.org/officeDocument/2006/relationships/hyperlink" Target="https://gcc02.safelinks.protection.outlook.com/?url=https%3A%2F%2Fwww.sciencedirect.com%2Fscience%2Farticle%2Fpii%2FS1738573322005174%23bib5&amp;data=05%7C02%7Csherman.remer%40inl.gov%7C353ba5ef48bc4771d08408dc5679c6ea%7C4cf464b7869a42368da2a98566485554%7C0%7C0%7C638480328265404464%7CUnknown%7CTWFpbGZsb3d8eyJWIjoiMC4wLjAwMDAiLCJQIjoiV2luMzIiLCJBTiI6Ik1haWwiLCJXVCI6Mn0%3D%7C0%7C%7C%7C&amp;sdata=8zQUCzWCd8cFukkhQh90epnflQudF6kyElkSSRbDqxc%3D&amp;reserved=0" TargetMode="Externa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8" Type="http://schemas.openxmlformats.org/officeDocument/2006/relationships/hyperlink" Target="https://en.wikipedia.org/wiki/Highest_selling_video_game_franchise" TargetMode="External"/><Relationship Id="rId13" Type="http://schemas.openxmlformats.org/officeDocument/2006/relationships/hyperlink" Target="https://en.wikipedia.org/wiki/Jann_Mardenborough" TargetMode="External"/><Relationship Id="rId18" Type="http://schemas.openxmlformats.org/officeDocument/2006/relationships/hyperlink" Target="https://en.wikipedia.org/wiki/Jordan_Tresson" TargetMode="External"/><Relationship Id="rId3" Type="http://schemas.openxmlformats.org/officeDocument/2006/relationships/hyperlink" Target="https://en.wikipedia.org/wiki/Gran_Turismo_(series)#cite_note-3" TargetMode="External"/><Relationship Id="rId7" Type="http://schemas.openxmlformats.org/officeDocument/2006/relationships/hyperlink" Target="https://en.wikipedia.org/wiki/PlayStation" TargetMode="External"/><Relationship Id="rId12" Type="http://schemas.openxmlformats.org/officeDocument/2006/relationships/hyperlink" Target="https://en.wikipedia.org/wiki/Gran_Turismo_(film)" TargetMode="External"/><Relationship Id="rId17" Type="http://schemas.openxmlformats.org/officeDocument/2006/relationships/hyperlink" Target="https://en.wikipedia.org/wiki/Lucas_Ord%C3%B3%C3%B1ez" TargetMode="External"/><Relationship Id="rId2" Type="http://schemas.openxmlformats.org/officeDocument/2006/relationships/slide" Target="../slides/slide13.xml"/><Relationship Id="rId16" Type="http://schemas.openxmlformats.org/officeDocument/2006/relationships/hyperlink" Target="https://en.wikipedia.org/wiki/Car_handling" TargetMode="External"/><Relationship Id="rId1" Type="http://schemas.openxmlformats.org/officeDocument/2006/relationships/notesMaster" Target="../notesMasters/notesMaster1.xml"/><Relationship Id="rId6" Type="http://schemas.openxmlformats.org/officeDocument/2006/relationships/hyperlink" Target="https://en.wikipedia.org/wiki/Polyphony_Digital" TargetMode="External"/><Relationship Id="rId11" Type="http://schemas.openxmlformats.org/officeDocument/2006/relationships/hyperlink" Target="https://en.wikipedia.org/wiki/Gran_Turismo_(series)#cite_note-7" TargetMode="External"/><Relationship Id="rId5" Type="http://schemas.openxmlformats.org/officeDocument/2006/relationships/hyperlink" Target="https://en.wikipedia.org/wiki/Sim_racing" TargetMode="External"/><Relationship Id="rId15" Type="http://schemas.openxmlformats.org/officeDocument/2006/relationships/hyperlink" Target="https://en.wikipedia.org/wiki/Gran_Turismo_4" TargetMode="External"/><Relationship Id="rId10" Type="http://schemas.openxmlformats.org/officeDocument/2006/relationships/hyperlink" Target="https://en.wikipedia.org/wiki/Gran_Turismo_(series)#cite_note-6" TargetMode="External"/><Relationship Id="rId4" Type="http://schemas.openxmlformats.org/officeDocument/2006/relationships/hyperlink" Target="https://en.wikipedia.org/wiki/Gran_Turismo_(series)#cite_note-4" TargetMode="External"/><Relationship Id="rId9" Type="http://schemas.openxmlformats.org/officeDocument/2006/relationships/hyperlink" Target="https://en.wikipedia.org/wiki/Gran_Turismo_(series)#cite_note-polyphony_list-5" TargetMode="External"/><Relationship Id="rId14" Type="http://schemas.openxmlformats.org/officeDocument/2006/relationships/hyperlink" Target="https://en.wikipedia.org/wiki/Neill_Blomkamp" TargetMode="Externa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8" Type="http://schemas.openxmlformats.org/officeDocument/2006/relationships/hyperlink" Target="https://www.britannica.com/biography/John-Roebuck" TargetMode="External"/><Relationship Id="rId3" Type="http://schemas.openxmlformats.org/officeDocument/2006/relationships/hyperlink" Target="https://www.britannica.com/technology/energy-conversion/Developments-of-the-Industrial-Revolution#ref45925" TargetMode="External"/><Relationship Id="rId7" Type="http://schemas.openxmlformats.org/officeDocument/2006/relationships/hyperlink" Target="https://www.britannica.com/technology/cylinder-engineering" TargetMode="External"/><Relationship Id="rId2" Type="http://schemas.openxmlformats.org/officeDocument/2006/relationships/slide" Target="../slides/slide5.xml"/><Relationship Id="rId1" Type="http://schemas.openxmlformats.org/officeDocument/2006/relationships/notesMaster" Target="../notesMasters/notesMaster1.xml"/><Relationship Id="rId6" Type="http://schemas.openxmlformats.org/officeDocument/2006/relationships/hyperlink" Target="https://www.britannica.com/science/heat" TargetMode="External"/><Relationship Id="rId5" Type="http://schemas.openxmlformats.org/officeDocument/2006/relationships/hyperlink" Target="https://www.britannica.com/technology/invention-technology" TargetMode="External"/><Relationship Id="rId10" Type="http://schemas.openxmlformats.org/officeDocument/2006/relationships/hyperlink" Target="https://www.merriam-webster.com/dictionary/Consumption" TargetMode="External"/><Relationship Id="rId4" Type="http://schemas.openxmlformats.org/officeDocument/2006/relationships/hyperlink" Target="https://www.britannica.com/technology/separate-condenser" TargetMode="External"/><Relationship Id="rId9" Type="http://schemas.openxmlformats.org/officeDocument/2006/relationships/hyperlink" Target="https://www.britannica.com/topic/patent"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8" Type="http://schemas.openxmlformats.org/officeDocument/2006/relationships/hyperlink" Target="https://en.wikipedia.org/wiki/Instrument_Flight_Rules" TargetMode="External"/><Relationship Id="rId3" Type="http://schemas.openxmlformats.org/officeDocument/2006/relationships/hyperlink" Target="https://en.wikipedia.org/wiki/Edwin_Albert_Link" TargetMode="External"/><Relationship Id="rId7" Type="http://schemas.openxmlformats.org/officeDocument/2006/relationships/hyperlink" Target="https://en.wikipedia.org/wiki/U.S._Air_Mail" TargetMode="External"/><Relationship Id="rId12" Type="http://schemas.openxmlformats.org/officeDocument/2006/relationships/hyperlink" Target="https://en.wikipedia.org/wiki/Link_Trainer#cite_note-9" TargetMode="External"/><Relationship Id="rId2" Type="http://schemas.openxmlformats.org/officeDocument/2006/relationships/slide" Target="../slides/slide7.xml"/><Relationship Id="rId1" Type="http://schemas.openxmlformats.org/officeDocument/2006/relationships/notesMaster" Target="../notesMasters/notesMaster1.xml"/><Relationship Id="rId6" Type="http://schemas.openxmlformats.org/officeDocument/2006/relationships/hyperlink" Target="https://en.wikipedia.org/wiki/United_States_Army_Air_Corps" TargetMode="External"/><Relationship Id="rId11" Type="http://schemas.openxmlformats.org/officeDocument/2006/relationships/hyperlink" Target="https://en.wikipedia.org/wiki/Link_Trainer#cite_note-8" TargetMode="External"/><Relationship Id="rId5" Type="http://schemas.openxmlformats.org/officeDocument/2006/relationships/hyperlink" Target="https://en.wikipedia.org/wiki/Air_Mail_scandal" TargetMode="External"/><Relationship Id="rId10" Type="http://schemas.openxmlformats.org/officeDocument/2006/relationships/hyperlink" Target="https://en.wikipedia.org/wiki/Link_Trainer#cite_note-7" TargetMode="External"/><Relationship Id="rId4" Type="http://schemas.openxmlformats.org/officeDocument/2006/relationships/hyperlink" Target="https://en.wikipedia.org/wiki/Link_Trainer#cite_note-NMUSAF-5" TargetMode="External"/><Relationship Id="rId9" Type="http://schemas.openxmlformats.org/officeDocument/2006/relationships/hyperlink" Target="https://en.wikipedia.org/wiki/Link_Trainer#cite_note-TTF-6"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DBE6366-AEF4-294C-BCF2-C24998879989}" type="slidenum">
              <a:rPr lang="en-US" smtClean="0"/>
              <a:t>1</a:t>
            </a:fld>
            <a:endParaRPr lang="en-US"/>
          </a:p>
        </p:txBody>
      </p:sp>
    </p:spTree>
    <p:extLst>
      <p:ext uri="{BB962C8B-B14F-4D97-AF65-F5344CB8AC3E}">
        <p14:creationId xmlns:p14="http://schemas.microsoft.com/office/powerpoint/2010/main" val="12328203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u="none" strike="noStrike" dirty="0">
                <a:solidFill>
                  <a:srgbClr val="1F1F1F"/>
                </a:solidFill>
                <a:effectLst/>
                <a:latin typeface="ElsevierGulliver"/>
              </a:rPr>
              <a:t>TMI was the first malfunction globally in commercial </a:t>
            </a:r>
            <a:r>
              <a:rPr lang="en-US" b="0" i="0" u="none" strike="noStrike" dirty="0">
                <a:solidFill>
                  <a:srgbClr val="1F1F1F"/>
                </a:solidFill>
                <a:effectLst/>
                <a:latin typeface="ElsevierGulliver"/>
                <a:hlinkClick r:id="rId3" tooltip="https://gcc02.safelinks.protection.outlook.com/?url=https%3A%2F%2Fwww.sciencedirect.com%2Ftopics%2Fengineering%2Fnuclear-power-generation&amp;data=05%7C02%7Csherman.remer%40inl.gov%7C353ba5ef48bc4771d08408dc5679c6ea%7C4cf464b7869a42368da2a98566485554%7C0%7C0%7C638480328265391531%7CUnknown%7CTWFpbGZsb3d8eyJWIjoiMC4wLjAwMDAiLCJQIjoiV2luMzIiLCJBTiI6Ik1haWwiLCJXVCI6Mn0%3D%7C0%7C%7C%7C&amp;sdata=WfOb%2BpAKxDUGpOKOfBvHFW4mccjwOrLzDO%2BbTmg0AAI%3D&amp;reserved=0"/>
              </a:rPr>
              <a:t>nuclear power generation</a:t>
            </a:r>
            <a:r>
              <a:rPr lang="en-US" b="0" i="0" u="none" strike="noStrike" dirty="0">
                <a:solidFill>
                  <a:srgbClr val="1F1F1F"/>
                </a:solidFill>
                <a:effectLst/>
                <a:latin typeface="ElsevierGulliver"/>
              </a:rPr>
              <a:t> history and received widespread national and international media coverage. An investigation was commissioned by the federal government (informally known as the </a:t>
            </a:r>
            <a:r>
              <a:rPr lang="en-US" b="0" i="0" u="none" strike="noStrike" dirty="0" err="1">
                <a:solidFill>
                  <a:srgbClr val="1F1F1F"/>
                </a:solidFill>
                <a:effectLst/>
                <a:latin typeface="ElsevierGulliver"/>
              </a:rPr>
              <a:t>Kemeny</a:t>
            </a:r>
            <a:r>
              <a:rPr lang="en-US" b="0" i="0" u="none" strike="noStrike" dirty="0">
                <a:solidFill>
                  <a:srgbClr val="1F1F1F"/>
                </a:solidFill>
                <a:effectLst/>
                <a:latin typeface="ElsevierGulliver"/>
              </a:rPr>
              <a:t> Report [</a:t>
            </a:r>
            <a:r>
              <a:rPr lang="en-US" b="0" i="0" u="none" strike="noStrike" dirty="0">
                <a:solidFill>
                  <a:srgbClr val="0272B1"/>
                </a:solidFill>
                <a:effectLst/>
                <a:latin typeface="ElsevierGulliver"/>
                <a:hlinkClick r:id="rId4" tooltip="https://gcc02.safelinks.protection.outlook.com/?url=https%3A%2F%2Fwww.sciencedirect.com%2Fscience%2Farticle%2Fpii%2FS1738573322005174%23bib5&amp;data=05%7C02%7Csherman.remer%40inl.gov%7C353ba5ef48bc4771d08408dc5679c6ea%7C4cf464b7869a42368da2a98566485554%7C0%7C0%7C638480328265404464%7CUnknown%7CTWFpbGZsb3d8eyJWIjoiMC4wLjAwMDAiLCJQIjoiV2luMzIiLCJBTiI6Ik1haWwiLCJXVCI6Mn0%3D%7C0%7C%7C%7C&amp;sdata=8zQUCzWCd8cFukkhQh90epnflQudF6kyElkSSRbDqxc%3D&amp;reserved=0"/>
              </a:rPr>
              <a:t>5</a:t>
            </a:r>
            <a:r>
              <a:rPr lang="en-US" b="0" i="0" u="none" strike="noStrike" dirty="0">
                <a:solidFill>
                  <a:srgbClr val="1F1F1F"/>
                </a:solidFill>
                <a:effectLst/>
                <a:latin typeface="ElsevierGulliver"/>
              </a:rPr>
              <a:t>]) that brought about major changes to training thereafter. For example, standardized operations staff training became a mandate, with a shift in protocol to firstly protect a plant’s cooling capacity, whatever alarms and triggers occur [</a:t>
            </a:r>
            <a:r>
              <a:rPr lang="en-US" b="0" i="0" u="none" strike="noStrike" dirty="0">
                <a:solidFill>
                  <a:srgbClr val="0272B1"/>
                </a:solidFill>
                <a:effectLst/>
                <a:latin typeface="ElsevierGulliver"/>
                <a:hlinkClick r:id="rId5" tooltip="https://gcc02.safelinks.protection.outlook.com/?url=https%3A%2F%2Fwww.sciencedirect.com%2Fscience%2Farticle%2Fpii%2FS1738573322005174%23bib4&amp;data=05%7C02%7Csherman.remer%40inl.gov%7C353ba5ef48bc4771d08408dc5679c6ea%7C4cf464b7869a42368da2a98566485554%7C0%7C0%7C638480328265412892%7CUnknown%7CTWFpbGZsb3d8eyJWIjoiMC4wLjAwMDAiLCJQIjoiV2luMzIiLCJBTiI6Ik1haWwiLCJXVCI6Mn0%3D%7C0%7C%7C%7C&amp;sdata=SitQlM5WE2so6VBt5J%2F11lBTntb9YjWrYEwVsrVeSzI%3D&amp;reserved=0"/>
              </a:rPr>
              <a:t>4</a:t>
            </a:r>
            <a:r>
              <a:rPr lang="en-US" b="0" i="0" u="none" strike="noStrike" dirty="0">
                <a:solidFill>
                  <a:srgbClr val="1F1F1F"/>
                </a:solidFill>
                <a:effectLst/>
                <a:latin typeface="ElsevierGulliver"/>
              </a:rPr>
              <a:t>].</a:t>
            </a:r>
          </a:p>
          <a:p>
            <a:pPr algn="l"/>
            <a:r>
              <a:rPr lang="en-US" b="0" i="0" u="none" strike="noStrike" dirty="0">
                <a:solidFill>
                  <a:srgbClr val="1F1F1F"/>
                </a:solidFill>
                <a:effectLst/>
                <a:latin typeface="ElsevierGulliver"/>
              </a:rPr>
              <a:t>Importantly for the use of simulators, the U.S. Nuclear Regulatory Commission (NRC) issued the Post-TMI Action Plan (NUREG-0660), which included required improvements in the “use of and variety in simulator training” [</a:t>
            </a:r>
            <a:r>
              <a:rPr lang="en-US" b="0" i="0" u="none" strike="noStrike" dirty="0">
                <a:solidFill>
                  <a:srgbClr val="0272B1"/>
                </a:solidFill>
                <a:effectLst/>
                <a:latin typeface="ElsevierGulliver"/>
                <a:hlinkClick r:id="rId6" tooltip="https://gcc02.safelinks.protection.outlook.com/?url=https%3A%2F%2Fwww.sciencedirect.com%2Fscience%2Farticle%2Fpii%2FS1738573322005174%23bib6&amp;data=05%7C02%7Csherman.remer%40inl.gov%7C353ba5ef48bc4771d08408dc5679c6ea%7C4cf464b7869a42368da2a98566485554%7C0%7C0%7C638480328265419645%7CUnknown%7CTWFpbGZsb3d8eyJWIjoiMC4wLjAwMDAiLCJQIjoiV2luMzIiLCJBTiI6Ik1haWwiLCJXVCI6Mn0%3D%7C0%7C%7C%7C&amp;sdata=5%2Brx1BHhynct1a2AusjgWDC%2BXNQTEKdqZXXXKiS7b3g%3D&amp;reserved=0"/>
              </a:rPr>
              <a:t>6</a:t>
            </a:r>
            <a:r>
              <a:rPr lang="en-US" b="0" i="0" u="none" strike="noStrike" dirty="0">
                <a:solidFill>
                  <a:srgbClr val="1F1F1F"/>
                </a:solidFill>
                <a:effectLst/>
                <a:latin typeface="ElsevierGulliver"/>
              </a:rPr>
              <a:t>]. Onsite computerized training simulators became mandatory for each plant, with plants unable to maintain accreditation and trainees unable to obtain licenses without first passing simulator-based examination acceptable to the U.S. NRC. Simulator courses became a requirement and would become subject to regular audits of training procedures, lesson plans and suitably qualified instructors who previously were not subject to examination. Importantly, NUREG-0660 outlined that simulated abnormal and emergency scenarios must become a standard feature of operator training and that teamwork aspects of safe operations must be emphasized in simulator training.</a:t>
            </a:r>
          </a:p>
          <a:p>
            <a:r>
              <a:rPr lang="en-US" dirty="0"/>
              <a:t>TMI Accident 1973</a:t>
            </a:r>
          </a:p>
          <a:p>
            <a:endParaRPr lang="en-US" dirty="0"/>
          </a:p>
          <a:p>
            <a:r>
              <a:rPr lang="en-US" dirty="0"/>
              <a:t>1980</a:t>
            </a:r>
          </a:p>
        </p:txBody>
      </p:sp>
      <p:sp>
        <p:nvSpPr>
          <p:cNvPr id="4" name="Slide Number Placeholder 3"/>
          <p:cNvSpPr>
            <a:spLocks noGrp="1"/>
          </p:cNvSpPr>
          <p:nvPr>
            <p:ph type="sldNum" sz="quarter" idx="5"/>
          </p:nvPr>
        </p:nvSpPr>
        <p:spPr/>
        <p:txBody>
          <a:bodyPr/>
          <a:lstStyle/>
          <a:p>
            <a:fld id="{2DBE6366-AEF4-294C-BCF2-C24998879989}" type="slidenum">
              <a:rPr lang="en-US" smtClean="0"/>
              <a:t>11</a:t>
            </a:fld>
            <a:endParaRPr lang="en-US"/>
          </a:p>
        </p:txBody>
      </p:sp>
    </p:spTree>
    <p:extLst>
      <p:ext uri="{BB962C8B-B14F-4D97-AF65-F5344CB8AC3E}">
        <p14:creationId xmlns:p14="http://schemas.microsoft.com/office/powerpoint/2010/main" val="28079189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Pilgrim NPP</a:t>
            </a:r>
          </a:p>
          <a:p>
            <a:r>
              <a:rPr lang="en-US" dirty="0"/>
              <a:t>Down to tiles on celling</a:t>
            </a:r>
          </a:p>
          <a:p>
            <a:r>
              <a:rPr lang="en-US" dirty="0"/>
              <a:t>My story, B&amp;W, CE</a:t>
            </a:r>
          </a:p>
        </p:txBody>
      </p:sp>
      <p:sp>
        <p:nvSpPr>
          <p:cNvPr id="4" name="Slide Number Placeholder 3"/>
          <p:cNvSpPr>
            <a:spLocks noGrp="1"/>
          </p:cNvSpPr>
          <p:nvPr>
            <p:ph type="sldNum" sz="quarter" idx="5"/>
          </p:nvPr>
        </p:nvSpPr>
        <p:spPr/>
        <p:txBody>
          <a:bodyPr/>
          <a:lstStyle/>
          <a:p>
            <a:fld id="{2DBE6366-AEF4-294C-BCF2-C24998879989}" type="slidenum">
              <a:rPr lang="en-US" smtClean="0"/>
              <a:t>12</a:t>
            </a:fld>
            <a:endParaRPr lang="en-US"/>
          </a:p>
        </p:txBody>
      </p:sp>
    </p:spTree>
    <p:extLst>
      <p:ext uri="{BB962C8B-B14F-4D97-AF65-F5344CB8AC3E}">
        <p14:creationId xmlns:p14="http://schemas.microsoft.com/office/powerpoint/2010/main" val="6462119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1" dirty="0">
                <a:solidFill>
                  <a:srgbClr val="202122"/>
                </a:solidFill>
                <a:effectLst/>
                <a:highlight>
                  <a:srgbClr val="FFFFFF"/>
                </a:highlight>
                <a:latin typeface="Arial" panose="020B0604020202020204" pitchFamily="34" charset="0"/>
              </a:rPr>
              <a:t>Gran Turismo</a:t>
            </a:r>
            <a:r>
              <a:rPr lang="en-US" b="0" i="0" u="none" strike="noStrike" baseline="30000" dirty="0">
                <a:solidFill>
                  <a:srgbClr val="3366CC"/>
                </a:solidFill>
                <a:effectLst/>
                <a:highlight>
                  <a:srgbClr val="FFFFFF"/>
                </a:highlight>
                <a:latin typeface="Arial" panose="020B0604020202020204" pitchFamily="34" charset="0"/>
                <a:hlinkClick r:id="rId3"/>
              </a:rPr>
              <a:t>[a]</a:t>
            </a:r>
            <a:r>
              <a:rPr lang="en-US" b="0" i="0" u="none" strike="noStrike" baseline="30000" dirty="0">
                <a:solidFill>
                  <a:srgbClr val="3366CC"/>
                </a:solidFill>
                <a:effectLst/>
                <a:highlight>
                  <a:srgbClr val="FFFFFF"/>
                </a:highlight>
                <a:latin typeface="Arial" panose="020B0604020202020204" pitchFamily="34" charset="0"/>
                <a:hlinkClick r:id="rId4"/>
              </a:rPr>
              <a:t>[b]</a:t>
            </a:r>
            <a:r>
              <a:rPr lang="en-US" b="0" i="0" dirty="0">
                <a:solidFill>
                  <a:srgbClr val="202122"/>
                </a:solidFill>
                <a:effectLst/>
                <a:highlight>
                  <a:srgbClr val="FFFFFF"/>
                </a:highlight>
                <a:latin typeface="Arial" panose="020B0604020202020204" pitchFamily="34" charset="0"/>
              </a:rPr>
              <a:t> (</a:t>
            </a:r>
            <a:r>
              <a:rPr lang="en-US" b="1" i="1" dirty="0">
                <a:solidFill>
                  <a:srgbClr val="202122"/>
                </a:solidFill>
                <a:effectLst/>
                <a:highlight>
                  <a:srgbClr val="FFFFFF"/>
                </a:highlight>
                <a:latin typeface="Arial" panose="020B0604020202020204" pitchFamily="34" charset="0"/>
              </a:rPr>
              <a:t>GT</a:t>
            </a:r>
            <a:r>
              <a:rPr lang="en-US" b="0" i="0" dirty="0">
                <a:solidFill>
                  <a:srgbClr val="202122"/>
                </a:solidFill>
                <a:effectLst/>
                <a:highlight>
                  <a:srgbClr val="FFFFFF"/>
                </a:highlight>
                <a:latin typeface="Arial" panose="020B0604020202020204" pitchFamily="34" charset="0"/>
              </a:rPr>
              <a:t>) is a series of </a:t>
            </a:r>
            <a:r>
              <a:rPr lang="en-US" b="0" i="0" u="none" strike="noStrike" dirty="0">
                <a:solidFill>
                  <a:srgbClr val="3366CC"/>
                </a:solidFill>
                <a:effectLst/>
                <a:highlight>
                  <a:srgbClr val="FFFFFF"/>
                </a:highlight>
                <a:latin typeface="Arial" panose="020B0604020202020204" pitchFamily="34" charset="0"/>
                <a:hlinkClick r:id="rId5" tooltip="Sim racing"/>
              </a:rPr>
              <a:t>racing simulation video games</a:t>
            </a:r>
            <a:r>
              <a:rPr lang="en-US" b="0" i="0" dirty="0">
                <a:solidFill>
                  <a:srgbClr val="202122"/>
                </a:solidFill>
                <a:effectLst/>
                <a:highlight>
                  <a:srgbClr val="FFFFFF"/>
                </a:highlight>
                <a:latin typeface="Arial" panose="020B0604020202020204" pitchFamily="34" charset="0"/>
              </a:rPr>
              <a:t> developed by </a:t>
            </a:r>
            <a:r>
              <a:rPr lang="en-US" b="0" i="0" u="none" strike="noStrike" dirty="0">
                <a:solidFill>
                  <a:srgbClr val="3366CC"/>
                </a:solidFill>
                <a:effectLst/>
                <a:highlight>
                  <a:srgbClr val="FFFFFF"/>
                </a:highlight>
                <a:latin typeface="Arial" panose="020B0604020202020204" pitchFamily="34" charset="0"/>
                <a:hlinkClick r:id="rId6" tooltip="Polyphony Digital"/>
              </a:rPr>
              <a:t>Polyphony Digital</a:t>
            </a:r>
            <a:r>
              <a:rPr lang="en-US" b="0" i="0" dirty="0">
                <a:solidFill>
                  <a:srgbClr val="202122"/>
                </a:solidFill>
                <a:effectLst/>
                <a:highlight>
                  <a:srgbClr val="FFFFFF"/>
                </a:highlight>
                <a:latin typeface="Arial" panose="020B0604020202020204" pitchFamily="34" charset="0"/>
              </a:rPr>
              <a:t>. Released on </a:t>
            </a:r>
            <a:r>
              <a:rPr lang="en-US" b="0" i="0" u="none" strike="noStrike" dirty="0">
                <a:solidFill>
                  <a:srgbClr val="3366CC"/>
                </a:solidFill>
                <a:effectLst/>
                <a:highlight>
                  <a:srgbClr val="FFFFFF"/>
                </a:highlight>
                <a:latin typeface="Arial" panose="020B0604020202020204" pitchFamily="34" charset="0"/>
                <a:hlinkClick r:id="rId7" tooltip="PlayStation"/>
              </a:rPr>
              <a:t>PlayStation</a:t>
            </a:r>
            <a:r>
              <a:rPr lang="en-US" b="0" i="0" dirty="0">
                <a:solidFill>
                  <a:srgbClr val="202122"/>
                </a:solidFill>
                <a:effectLst/>
                <a:highlight>
                  <a:srgbClr val="FFFFFF"/>
                </a:highlight>
                <a:latin typeface="Arial" panose="020B0604020202020204" pitchFamily="34" charset="0"/>
              </a:rPr>
              <a:t> systems, </a:t>
            </a:r>
            <a:r>
              <a:rPr lang="en-US" b="0" i="1" dirty="0">
                <a:solidFill>
                  <a:srgbClr val="202122"/>
                </a:solidFill>
                <a:effectLst/>
                <a:highlight>
                  <a:srgbClr val="FFFFFF"/>
                </a:highlight>
                <a:latin typeface="Arial" panose="020B0604020202020204" pitchFamily="34" charset="0"/>
              </a:rPr>
              <a:t>Gran Turismo</a:t>
            </a:r>
            <a:r>
              <a:rPr lang="en-US" b="0" i="0" dirty="0">
                <a:solidFill>
                  <a:srgbClr val="202122"/>
                </a:solidFill>
                <a:effectLst/>
                <a:highlight>
                  <a:srgbClr val="FFFFFF"/>
                </a:highlight>
                <a:latin typeface="Arial" panose="020B0604020202020204" pitchFamily="34" charset="0"/>
              </a:rPr>
              <a:t> games are intended to emulate the appearance and performance of a large selection of vehicles, most of which are licensed reproductions of real-world automobiles. Since the franchise's debut in 1997, over 90 million units have been sold worldwide, making it the </a:t>
            </a:r>
            <a:r>
              <a:rPr lang="en-US" b="0" i="0" u="none" strike="noStrike" dirty="0">
                <a:solidFill>
                  <a:srgbClr val="3366CC"/>
                </a:solidFill>
                <a:effectLst/>
                <a:highlight>
                  <a:srgbClr val="FFFFFF"/>
                </a:highlight>
                <a:latin typeface="Arial" panose="020B0604020202020204" pitchFamily="34" charset="0"/>
                <a:hlinkClick r:id="rId8" tooltip="Highest selling video game franchise"/>
              </a:rPr>
              <a:t>best selling video game franchise</a:t>
            </a:r>
            <a:r>
              <a:rPr lang="en-US" b="0" i="0" dirty="0">
                <a:solidFill>
                  <a:srgbClr val="202122"/>
                </a:solidFill>
                <a:effectLst/>
                <a:highlight>
                  <a:srgbClr val="FFFFFF"/>
                </a:highlight>
                <a:latin typeface="Arial" panose="020B0604020202020204" pitchFamily="34" charset="0"/>
              </a:rPr>
              <a:t> under the PlayStation brand.</a:t>
            </a:r>
            <a:r>
              <a:rPr lang="en-US" b="0" i="0" u="none" strike="noStrike" baseline="30000" dirty="0">
                <a:solidFill>
                  <a:srgbClr val="3366CC"/>
                </a:solidFill>
                <a:effectLst/>
                <a:highlight>
                  <a:srgbClr val="FFFFFF"/>
                </a:highlight>
                <a:latin typeface="Arial" panose="020B0604020202020204" pitchFamily="34" charset="0"/>
                <a:hlinkClick r:id="rId9"/>
              </a:rPr>
              <a:t>[3]</a:t>
            </a:r>
            <a:r>
              <a:rPr lang="en-US" b="0" i="0" u="none" strike="noStrike" baseline="30000" dirty="0">
                <a:solidFill>
                  <a:srgbClr val="3366CC"/>
                </a:solidFill>
                <a:effectLst/>
                <a:highlight>
                  <a:srgbClr val="FFFFFF"/>
                </a:highlight>
                <a:latin typeface="Arial" panose="020B0604020202020204" pitchFamily="34" charset="0"/>
                <a:hlinkClick r:id="rId10"/>
              </a:rPr>
              <a:t>[4]</a:t>
            </a:r>
            <a:r>
              <a:rPr lang="en-US" b="0" i="0" u="none" strike="noStrike" baseline="30000" dirty="0">
                <a:solidFill>
                  <a:srgbClr val="3366CC"/>
                </a:solidFill>
                <a:effectLst/>
                <a:highlight>
                  <a:srgbClr val="FFFFFF"/>
                </a:highlight>
                <a:latin typeface="Arial" panose="020B0604020202020204" pitchFamily="34" charset="0"/>
                <a:hlinkClick r:id="rId11"/>
              </a:rPr>
              <a:t>[5]</a:t>
            </a:r>
            <a:r>
              <a:rPr lang="en-US" b="0" i="0" dirty="0">
                <a:solidFill>
                  <a:srgbClr val="202122"/>
                </a:solidFill>
                <a:effectLst/>
                <a:highlight>
                  <a:srgbClr val="FFFFFF"/>
                </a:highlight>
                <a:latin typeface="Arial" panose="020B0604020202020204" pitchFamily="34" charset="0"/>
              </a:rPr>
              <a:t> An </a:t>
            </a:r>
            <a:r>
              <a:rPr lang="en-US" b="0" i="0" u="none" strike="noStrike" dirty="0">
                <a:solidFill>
                  <a:srgbClr val="3366CC"/>
                </a:solidFill>
                <a:effectLst/>
                <a:highlight>
                  <a:srgbClr val="FFFFFF"/>
                </a:highlight>
                <a:latin typeface="Arial" panose="020B0604020202020204" pitchFamily="34" charset="0"/>
                <a:hlinkClick r:id="rId12" tooltip="Gran Turismo (film)"/>
              </a:rPr>
              <a:t>adapted film</a:t>
            </a:r>
            <a:r>
              <a:rPr lang="en-US" b="0" i="0" dirty="0">
                <a:solidFill>
                  <a:srgbClr val="202122"/>
                </a:solidFill>
                <a:effectLst/>
                <a:highlight>
                  <a:srgbClr val="FFFFFF"/>
                </a:highlight>
                <a:latin typeface="Arial" panose="020B0604020202020204" pitchFamily="34" charset="0"/>
              </a:rPr>
              <a:t> based on the series and </a:t>
            </a:r>
            <a:r>
              <a:rPr lang="en-US" b="0" i="0" u="none" strike="noStrike" dirty="0">
                <a:solidFill>
                  <a:srgbClr val="3366CC"/>
                </a:solidFill>
                <a:effectLst/>
                <a:highlight>
                  <a:srgbClr val="FFFFFF"/>
                </a:highlight>
                <a:latin typeface="Arial" panose="020B0604020202020204" pitchFamily="34" charset="0"/>
                <a:hlinkClick r:id="rId13" tooltip="Jann Mardenborough"/>
              </a:rPr>
              <a:t>Jann </a:t>
            </a:r>
            <a:r>
              <a:rPr lang="en-US" b="0" i="0" u="none" strike="noStrike" dirty="0" err="1">
                <a:solidFill>
                  <a:srgbClr val="3366CC"/>
                </a:solidFill>
                <a:effectLst/>
                <a:highlight>
                  <a:srgbClr val="FFFFFF"/>
                </a:highlight>
                <a:latin typeface="Arial" panose="020B0604020202020204" pitchFamily="34" charset="0"/>
                <a:hlinkClick r:id="rId13" tooltip="Jann Mardenborough"/>
              </a:rPr>
              <a:t>Mardenborough</a:t>
            </a:r>
            <a:r>
              <a:rPr lang="en-US" b="0" i="0" dirty="0" err="1">
                <a:solidFill>
                  <a:srgbClr val="202122"/>
                </a:solidFill>
                <a:effectLst/>
                <a:highlight>
                  <a:srgbClr val="FFFFFF"/>
                </a:highlight>
                <a:latin typeface="Arial" panose="020B0604020202020204" pitchFamily="34" charset="0"/>
              </a:rPr>
              <a:t>'s</a:t>
            </a:r>
            <a:r>
              <a:rPr lang="en-US" b="0" i="0" dirty="0">
                <a:solidFill>
                  <a:srgbClr val="202122"/>
                </a:solidFill>
                <a:effectLst/>
                <a:highlight>
                  <a:srgbClr val="FFFFFF"/>
                </a:highlight>
                <a:latin typeface="Arial" panose="020B0604020202020204" pitchFamily="34" charset="0"/>
              </a:rPr>
              <a:t> career was released in August 2023 and directed by </a:t>
            </a:r>
            <a:r>
              <a:rPr lang="en-US" b="0" i="0" u="none" strike="noStrike" dirty="0">
                <a:solidFill>
                  <a:srgbClr val="3366CC"/>
                </a:solidFill>
                <a:effectLst/>
                <a:highlight>
                  <a:srgbClr val="FFFFFF"/>
                </a:highlight>
                <a:latin typeface="Arial" panose="020B0604020202020204" pitchFamily="34" charset="0"/>
                <a:hlinkClick r:id="rId14" tooltip="Neill Blomkamp"/>
              </a:rPr>
              <a:t>Neill Blomkamp</a:t>
            </a:r>
            <a:r>
              <a:rPr lang="en-US" b="0" i="0" dirty="0">
                <a:solidFill>
                  <a:srgbClr val="202122"/>
                </a:solidFill>
                <a:effectLst/>
                <a:highlight>
                  <a:srgbClr val="FFFFFF"/>
                </a:highlight>
                <a:latin typeface="Arial" panose="020B0604020202020204" pitchFamily="34" charset="0"/>
              </a:rPr>
              <a:t>.</a:t>
            </a:r>
          </a:p>
          <a:p>
            <a:endParaRPr lang="en-US" b="0" i="0" dirty="0">
              <a:solidFill>
                <a:srgbClr val="202122"/>
              </a:solidFill>
              <a:effectLst/>
              <a:highlight>
                <a:srgbClr val="FFFFFF"/>
              </a:highlight>
              <a:latin typeface="Arial" panose="020B0604020202020204" pitchFamily="34" charset="0"/>
            </a:endParaRPr>
          </a:p>
          <a:p>
            <a:r>
              <a:rPr lang="en-US" b="0" i="0" dirty="0">
                <a:solidFill>
                  <a:srgbClr val="202122"/>
                </a:solidFill>
                <a:effectLst/>
                <a:highlight>
                  <a:srgbClr val="FFFFFF"/>
                </a:highlight>
                <a:latin typeface="Arial" panose="020B0604020202020204" pitchFamily="34" charset="0"/>
              </a:rPr>
              <a:t>The appeal of the </a:t>
            </a:r>
            <a:r>
              <a:rPr lang="en-US" b="0" i="1" dirty="0">
                <a:solidFill>
                  <a:srgbClr val="202122"/>
                </a:solidFill>
                <a:effectLst/>
                <a:highlight>
                  <a:srgbClr val="FFFFFF"/>
                </a:highlight>
                <a:latin typeface="Arial" panose="020B0604020202020204" pitchFamily="34" charset="0"/>
              </a:rPr>
              <a:t>Gran Turismo</a:t>
            </a:r>
            <a:r>
              <a:rPr lang="en-US" b="0" i="0" dirty="0">
                <a:solidFill>
                  <a:srgbClr val="202122"/>
                </a:solidFill>
                <a:effectLst/>
                <a:highlight>
                  <a:srgbClr val="FFFFFF"/>
                </a:highlight>
                <a:latin typeface="Arial" panose="020B0604020202020204" pitchFamily="34" charset="0"/>
              </a:rPr>
              <a:t> series is due significantly to its graphics, a large number of licensed vehicles, attention to vehicle detail, accurate driving physics emulation, and the ability to tune performance, hence the subtitle "The Real Driving Simulator", incorporated to the franchise's iconography since </a:t>
            </a:r>
            <a:r>
              <a:rPr lang="en-US" b="0" i="1" u="none" strike="noStrike" dirty="0">
                <a:solidFill>
                  <a:srgbClr val="3366CC"/>
                </a:solidFill>
                <a:effectLst/>
                <a:highlight>
                  <a:srgbClr val="FFFFFF"/>
                </a:highlight>
                <a:latin typeface="Arial" panose="020B0604020202020204" pitchFamily="34" charset="0"/>
                <a:hlinkClick r:id="rId15" tooltip="Gran Turismo 4"/>
              </a:rPr>
              <a:t>Gran Turismo 4</a:t>
            </a:r>
            <a:r>
              <a:rPr lang="en-US" b="0" i="0" dirty="0">
                <a:solidFill>
                  <a:srgbClr val="202122"/>
                </a:solidFill>
                <a:effectLst/>
                <a:highlight>
                  <a:srgbClr val="FFFFFF"/>
                </a:highlight>
                <a:latin typeface="Arial" panose="020B0604020202020204" pitchFamily="34" charset="0"/>
              </a:rPr>
              <a:t>. </a:t>
            </a:r>
            <a:r>
              <a:rPr lang="en-US" b="0" i="0" u="none" strike="noStrike" dirty="0">
                <a:solidFill>
                  <a:srgbClr val="3366CC"/>
                </a:solidFill>
                <a:effectLst/>
                <a:highlight>
                  <a:srgbClr val="FFFFFF"/>
                </a:highlight>
                <a:latin typeface="Arial" panose="020B0604020202020204" pitchFamily="34" charset="0"/>
                <a:hlinkClick r:id="rId16" tooltip="Car handling"/>
              </a:rPr>
              <a:t>Handling</a:t>
            </a:r>
            <a:r>
              <a:rPr lang="en-US" b="0" i="0" dirty="0">
                <a:solidFill>
                  <a:srgbClr val="202122"/>
                </a:solidFill>
                <a:effectLst/>
                <a:highlight>
                  <a:srgbClr val="FFFFFF"/>
                </a:highlight>
                <a:latin typeface="Arial" panose="020B0604020202020204" pitchFamily="34" charset="0"/>
              </a:rPr>
              <a:t> of the vehicles is modeled on real-life driving impressions, tuning is based on principles of physics, and the sound of the vehicle's engine is based on recordings of the actual vehicles. The game has been a flagship for the PlayStation console's graphics capabilities, and is often used to demonstrate the system's potential.</a:t>
            </a:r>
          </a:p>
          <a:p>
            <a:endParaRPr lang="en-US" b="0" i="0" dirty="0">
              <a:solidFill>
                <a:srgbClr val="202122"/>
              </a:solidFill>
              <a:effectLst/>
              <a:highlight>
                <a:srgbClr val="FFFFFF"/>
              </a:highlight>
              <a:latin typeface="Arial" panose="020B0604020202020204" pitchFamily="34" charset="0"/>
            </a:endParaRPr>
          </a:p>
          <a:p>
            <a:r>
              <a:rPr lang="en-US" b="0" i="0" dirty="0">
                <a:solidFill>
                  <a:srgbClr val="202122"/>
                </a:solidFill>
                <a:effectLst/>
                <a:highlight>
                  <a:srgbClr val="FFFFFF"/>
                </a:highlight>
                <a:latin typeface="Arial" panose="020B0604020202020204" pitchFamily="34" charset="0"/>
              </a:rPr>
              <a:t>Winners of the Gran Turismo Academy include </a:t>
            </a:r>
            <a:r>
              <a:rPr lang="en-US" b="0" i="0" u="none" strike="noStrike" dirty="0">
                <a:solidFill>
                  <a:srgbClr val="3366CC"/>
                </a:solidFill>
                <a:effectLst/>
                <a:highlight>
                  <a:srgbClr val="FFFFFF"/>
                </a:highlight>
                <a:latin typeface="Arial" panose="020B0604020202020204" pitchFamily="34" charset="0"/>
                <a:hlinkClick r:id="rId17" tooltip="Lucas Ordóñez"/>
              </a:rPr>
              <a:t>Lucas Ordóñez</a:t>
            </a:r>
            <a:r>
              <a:rPr lang="en-US" b="0" i="0" dirty="0">
                <a:solidFill>
                  <a:srgbClr val="202122"/>
                </a:solidFill>
                <a:effectLst/>
                <a:highlight>
                  <a:srgbClr val="FFFFFF"/>
                </a:highlight>
                <a:latin typeface="Arial" panose="020B0604020202020204" pitchFamily="34" charset="0"/>
              </a:rPr>
              <a:t>, </a:t>
            </a:r>
            <a:r>
              <a:rPr lang="en-US" b="0" i="0" u="none" strike="noStrike" dirty="0">
                <a:solidFill>
                  <a:srgbClr val="3366CC"/>
                </a:solidFill>
                <a:effectLst/>
                <a:highlight>
                  <a:srgbClr val="FFFFFF"/>
                </a:highlight>
                <a:latin typeface="Arial" panose="020B0604020202020204" pitchFamily="34" charset="0"/>
                <a:hlinkClick r:id="rId18" tooltip="Jordan Tresson"/>
              </a:rPr>
              <a:t>Jordan Tresson</a:t>
            </a:r>
            <a:r>
              <a:rPr lang="en-US" b="0" i="0" dirty="0">
                <a:solidFill>
                  <a:srgbClr val="202122"/>
                </a:solidFill>
                <a:effectLst/>
                <a:highlight>
                  <a:srgbClr val="FFFFFF"/>
                </a:highlight>
                <a:latin typeface="Arial" panose="020B0604020202020204" pitchFamily="34" charset="0"/>
              </a:rPr>
              <a:t> and </a:t>
            </a:r>
            <a:r>
              <a:rPr lang="en-US" b="0" i="0" u="none" strike="noStrike" dirty="0">
                <a:solidFill>
                  <a:srgbClr val="3366CC"/>
                </a:solidFill>
                <a:effectLst/>
                <a:highlight>
                  <a:srgbClr val="FFFFFF"/>
                </a:highlight>
                <a:latin typeface="Arial" panose="020B0604020202020204" pitchFamily="34" charset="0"/>
                <a:hlinkClick r:id="rId13" tooltip="Jann Mardenborough"/>
              </a:rPr>
              <a:t>Jann Mardenborough</a:t>
            </a:r>
            <a:r>
              <a:rPr lang="en-US" b="0" i="0" dirty="0">
                <a:solidFill>
                  <a:srgbClr val="202122"/>
                </a:solidFill>
                <a:effectLst/>
                <a:highlight>
                  <a:srgbClr val="FFFFFF"/>
                </a:highlight>
                <a:latin typeface="Arial" panose="020B0604020202020204" pitchFamily="34" charset="0"/>
              </a:rPr>
              <a:t>, who have all gone on to compete in professional real-life racing. Some of these winners, who would normally be seen as "non-professionals", have received praise relating to how they are as skilled as drivers with years of experience.</a:t>
            </a:r>
            <a:endParaRPr lang="en-US" dirty="0"/>
          </a:p>
        </p:txBody>
      </p:sp>
      <p:sp>
        <p:nvSpPr>
          <p:cNvPr id="4" name="Slide Number Placeholder 3"/>
          <p:cNvSpPr>
            <a:spLocks noGrp="1"/>
          </p:cNvSpPr>
          <p:nvPr>
            <p:ph type="sldNum" sz="quarter" idx="5"/>
          </p:nvPr>
        </p:nvSpPr>
        <p:spPr/>
        <p:txBody>
          <a:bodyPr/>
          <a:lstStyle/>
          <a:p>
            <a:fld id="{2DBE6366-AEF4-294C-BCF2-C24998879989}" type="slidenum">
              <a:rPr lang="en-US" smtClean="0"/>
              <a:t>13</a:t>
            </a:fld>
            <a:endParaRPr lang="en-US"/>
          </a:p>
        </p:txBody>
      </p:sp>
    </p:spTree>
    <p:extLst>
      <p:ext uri="{BB962C8B-B14F-4D97-AF65-F5344CB8AC3E}">
        <p14:creationId xmlns:p14="http://schemas.microsoft.com/office/powerpoint/2010/main" val="39075456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DBE6366-AEF4-294C-BCF2-C24998879989}" type="slidenum">
              <a:rPr lang="en-US" smtClean="0"/>
              <a:t>15</a:t>
            </a:fld>
            <a:endParaRPr lang="en-US"/>
          </a:p>
        </p:txBody>
      </p:sp>
    </p:spTree>
    <p:extLst>
      <p:ext uri="{BB962C8B-B14F-4D97-AF65-F5344CB8AC3E}">
        <p14:creationId xmlns:p14="http://schemas.microsoft.com/office/powerpoint/2010/main" val="31574731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Research simulator verses replica simulator</a:t>
            </a:r>
          </a:p>
        </p:txBody>
      </p:sp>
      <p:sp>
        <p:nvSpPr>
          <p:cNvPr id="4" name="Slide Number Placeholder 3"/>
          <p:cNvSpPr>
            <a:spLocks noGrp="1"/>
          </p:cNvSpPr>
          <p:nvPr>
            <p:ph type="sldNum" sz="quarter" idx="5"/>
          </p:nvPr>
        </p:nvSpPr>
        <p:spPr/>
        <p:txBody>
          <a:bodyPr/>
          <a:lstStyle/>
          <a:p>
            <a:fld id="{2DBE6366-AEF4-294C-BCF2-C24998879989}" type="slidenum">
              <a:rPr lang="en-US" smtClean="0"/>
              <a:t>18</a:t>
            </a:fld>
            <a:endParaRPr lang="en-US"/>
          </a:p>
        </p:txBody>
      </p:sp>
    </p:spTree>
    <p:extLst>
      <p:ext uri="{BB962C8B-B14F-4D97-AF65-F5344CB8AC3E}">
        <p14:creationId xmlns:p14="http://schemas.microsoft.com/office/powerpoint/2010/main" val="1221603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latin typeface="Helvetica" pitchFamily="2" charset="0"/>
              </a:rPr>
              <a:t>External validity and ecological validity are of paramount importance to the generalizability of control room simulator studies. Given that</a:t>
            </a:r>
          </a:p>
          <a:p>
            <a:r>
              <a:rPr lang="en-US" dirty="0">
                <a:effectLst/>
                <a:latin typeface="Helvetica" pitchFamily="2" charset="0"/>
              </a:rPr>
              <a:t>most training simulators are exact replicas of an underlying specific plant and control room design, the high degree of</a:t>
            </a:r>
          </a:p>
          <a:p>
            <a:r>
              <a:rPr lang="en-US" dirty="0">
                <a:effectLst/>
                <a:latin typeface="Helvetica" pitchFamily="2" charset="0"/>
              </a:rPr>
              <a:t>variability in crew organization and dynamics is a major challenge to the generalizability of control room simulator research findings. Therefore, a reconfigurable simulator</a:t>
            </a:r>
          </a:p>
          <a:p>
            <a:r>
              <a:rPr lang="en-US" dirty="0">
                <a:effectLst/>
                <a:latin typeface="Helvetica" pitchFamily="2" charset="0"/>
              </a:rPr>
              <a:t>software that offers the ability to switch between </a:t>
            </a:r>
            <a:r>
              <a:rPr lang="en-US" dirty="0">
                <a:solidFill>
                  <a:srgbClr val="2E2E2E"/>
                </a:solidFill>
                <a:effectLst/>
                <a:latin typeface="Helvetica" pitchFamily="2" charset="0"/>
              </a:rPr>
              <a:t>control room</a:t>
            </a:r>
            <a:r>
              <a:rPr lang="en-US" dirty="0">
                <a:solidFill>
                  <a:schemeClr val="tx1"/>
                </a:solidFill>
                <a:effectLst/>
                <a:latin typeface="Helvetica" pitchFamily="2" charset="0"/>
              </a:rPr>
              <a:t> </a:t>
            </a:r>
            <a:r>
              <a:rPr lang="en-US" dirty="0">
                <a:solidFill>
                  <a:srgbClr val="2E2E2E"/>
                </a:solidFill>
                <a:effectLst/>
                <a:latin typeface="Helvetica" pitchFamily="2" charset="0"/>
              </a:rPr>
              <a:t>panels of different plant vendors and models is an important requirement for simulator research and education.</a:t>
            </a:r>
          </a:p>
          <a:p>
            <a:endParaRPr lang="en-US" dirty="0"/>
          </a:p>
        </p:txBody>
      </p:sp>
      <p:sp>
        <p:nvSpPr>
          <p:cNvPr id="4" name="Slide Number Placeholder 3"/>
          <p:cNvSpPr>
            <a:spLocks noGrp="1"/>
          </p:cNvSpPr>
          <p:nvPr>
            <p:ph type="sldNum" sz="quarter" idx="5"/>
          </p:nvPr>
        </p:nvSpPr>
        <p:spPr/>
        <p:txBody>
          <a:bodyPr/>
          <a:lstStyle/>
          <a:p>
            <a:fld id="{2DBE6366-AEF4-294C-BCF2-C24998879989}" type="slidenum">
              <a:rPr lang="en-US" smtClean="0"/>
              <a:t>19</a:t>
            </a:fld>
            <a:endParaRPr lang="en-US"/>
          </a:p>
        </p:txBody>
      </p:sp>
    </p:spTree>
    <p:extLst>
      <p:ext uri="{BB962C8B-B14F-4D97-AF65-F5344CB8AC3E}">
        <p14:creationId xmlns:p14="http://schemas.microsoft.com/office/powerpoint/2010/main" val="3059006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latin typeface="Helvetica" pitchFamily="2" charset="0"/>
              </a:rPr>
              <a:t>There are two</a:t>
            </a:r>
          </a:p>
          <a:p>
            <a:r>
              <a:rPr lang="en-US" dirty="0">
                <a:effectLst/>
                <a:latin typeface="Helvetica" pitchFamily="2" charset="0"/>
              </a:rPr>
              <a:t>opposing paradigms in software development—proprietary</a:t>
            </a:r>
          </a:p>
          <a:p>
            <a:r>
              <a:rPr lang="en-US" dirty="0">
                <a:effectLst/>
                <a:latin typeface="Helvetica" pitchFamily="2" charset="0"/>
              </a:rPr>
              <a:t>software and open-source software. An open-source software</a:t>
            </a:r>
          </a:p>
          <a:p>
            <a:r>
              <a:rPr lang="en-US" dirty="0">
                <a:effectLst/>
                <a:latin typeface="Helvetica" pitchFamily="2" charset="0"/>
              </a:rPr>
              <a:t>(OSS) is one with its source code readily available for use,</a:t>
            </a:r>
          </a:p>
          <a:p>
            <a:r>
              <a:rPr lang="en-US" dirty="0">
                <a:effectLst/>
                <a:latin typeface="Helvetica" pitchFamily="2" charset="0"/>
              </a:rPr>
              <a:t>distribution, and modification by the public (</a:t>
            </a:r>
            <a:r>
              <a:rPr lang="en-US" dirty="0" err="1">
                <a:solidFill>
                  <a:srgbClr val="222222"/>
                </a:solidFill>
                <a:effectLst/>
                <a:latin typeface="Helvetica" pitchFamily="2" charset="0"/>
              </a:rPr>
              <a:t>Joo</a:t>
            </a:r>
            <a:r>
              <a:rPr lang="en-US" dirty="0">
                <a:solidFill>
                  <a:srgbClr val="222222"/>
                </a:solidFill>
                <a:effectLst/>
                <a:latin typeface="Helvetica" pitchFamily="2" charset="0"/>
              </a:rPr>
              <a:t>, Suh, &amp; Park,</a:t>
            </a:r>
            <a:endParaRPr lang="en-US" dirty="0">
              <a:effectLst/>
              <a:latin typeface="Helvetica" pitchFamily="2" charset="0"/>
            </a:endParaRPr>
          </a:p>
          <a:p>
            <a:r>
              <a:rPr lang="en-US" dirty="0">
                <a:solidFill>
                  <a:srgbClr val="222222"/>
                </a:solidFill>
                <a:effectLst/>
                <a:latin typeface="Helvetica" pitchFamily="2" charset="0"/>
              </a:rPr>
              <a:t>2016). </a:t>
            </a:r>
            <a:r>
              <a:rPr lang="en-US" dirty="0">
                <a:effectLst/>
                <a:latin typeface="Helvetica" pitchFamily="2" charset="0"/>
              </a:rPr>
              <a:t>Several motivations driving the upward trend in OSS</a:t>
            </a:r>
          </a:p>
          <a:p>
            <a:r>
              <a:rPr lang="en-US" dirty="0">
                <a:effectLst/>
                <a:latin typeface="Helvetica" pitchFamily="2" charset="0"/>
              </a:rPr>
              <a:t>adoption include quality, maintainability, and reliability or the dependability of the software</a:t>
            </a:r>
          </a:p>
          <a:p>
            <a:endParaRPr lang="en-US" dirty="0"/>
          </a:p>
        </p:txBody>
      </p:sp>
      <p:sp>
        <p:nvSpPr>
          <p:cNvPr id="4" name="Slide Number Placeholder 3"/>
          <p:cNvSpPr>
            <a:spLocks noGrp="1"/>
          </p:cNvSpPr>
          <p:nvPr>
            <p:ph type="sldNum" sz="quarter" idx="5"/>
          </p:nvPr>
        </p:nvSpPr>
        <p:spPr/>
        <p:txBody>
          <a:bodyPr/>
          <a:lstStyle/>
          <a:p>
            <a:fld id="{2DBE6366-AEF4-294C-BCF2-C24998879989}" type="slidenum">
              <a:rPr lang="en-US" smtClean="0"/>
              <a:t>20</a:t>
            </a:fld>
            <a:endParaRPr lang="en-US"/>
          </a:p>
        </p:txBody>
      </p:sp>
    </p:spTree>
    <p:extLst>
      <p:ext uri="{BB962C8B-B14F-4D97-AF65-F5344CB8AC3E}">
        <p14:creationId xmlns:p14="http://schemas.microsoft.com/office/powerpoint/2010/main" val="10855256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DBE6366-AEF4-294C-BCF2-C24998879989}" type="slidenum">
              <a:rPr lang="en-US" smtClean="0"/>
              <a:t>23</a:t>
            </a:fld>
            <a:endParaRPr lang="en-US"/>
          </a:p>
        </p:txBody>
      </p:sp>
    </p:spTree>
    <p:extLst>
      <p:ext uri="{BB962C8B-B14F-4D97-AF65-F5344CB8AC3E}">
        <p14:creationId xmlns:p14="http://schemas.microsoft.com/office/powerpoint/2010/main" val="29169136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212529"/>
                </a:solidFill>
                <a:effectLst/>
                <a:highlight>
                  <a:srgbClr val="FFFFFF"/>
                </a:highlight>
                <a:latin typeface="-apple-system"/>
              </a:rPr>
              <a:t>The Plant Support Center (PSC) will train up to 52 operators at one time with a training </a:t>
            </a:r>
            <a:r>
              <a:rPr lang="en-US" b="0" i="0" dirty="0" err="1">
                <a:solidFill>
                  <a:srgbClr val="212529"/>
                </a:solidFill>
                <a:effectLst/>
                <a:highlight>
                  <a:srgbClr val="FFFFFF"/>
                </a:highlight>
                <a:latin typeface="-apple-system"/>
              </a:rPr>
              <a:t>programme</a:t>
            </a:r>
            <a:r>
              <a:rPr lang="en-US" b="0" i="0" dirty="0">
                <a:solidFill>
                  <a:srgbClr val="212529"/>
                </a:solidFill>
                <a:effectLst/>
                <a:highlight>
                  <a:srgbClr val="FFFFFF"/>
                </a:highlight>
                <a:latin typeface="-apple-system"/>
              </a:rPr>
              <a:t> that will use virtual and simulated environments to provide trainees with hands-on experience before entering the field. It will support training for the initial deployment of the Xe-100 at Dow’s Seadrift manufacturing facility in Texas.</a:t>
            </a:r>
          </a:p>
          <a:p>
            <a:pPr algn="l"/>
            <a:r>
              <a:rPr lang="en-US" b="0" i="0" dirty="0">
                <a:solidFill>
                  <a:srgbClr val="212529"/>
                </a:solidFill>
                <a:effectLst/>
                <a:highlight>
                  <a:srgbClr val="FFFFFF"/>
                </a:highlight>
                <a:latin typeface="-apple-system"/>
              </a:rPr>
              <a:t>The control room simulator is the PSC's </a:t>
            </a:r>
            <a:r>
              <a:rPr lang="en-US" b="0" i="0" dirty="0" err="1">
                <a:solidFill>
                  <a:srgbClr val="212529"/>
                </a:solidFill>
                <a:effectLst/>
                <a:highlight>
                  <a:srgbClr val="FFFFFF"/>
                </a:highlight>
                <a:latin typeface="-apple-system"/>
              </a:rPr>
              <a:t>centrepiece</a:t>
            </a:r>
            <a:r>
              <a:rPr lang="en-US" b="0" i="0" dirty="0">
                <a:solidFill>
                  <a:srgbClr val="212529"/>
                </a:solidFill>
                <a:effectLst/>
                <a:highlight>
                  <a:srgbClr val="FFFFFF"/>
                </a:highlight>
                <a:latin typeface="-apple-system"/>
              </a:rPr>
              <a:t> and replicates a real-world plant control room, X-energy said. The Xe-100's control room boasts automated digital systems and is designed to enhance operator experience and increase cost efficiencies</a:t>
            </a:r>
          </a:p>
          <a:p>
            <a:pPr algn="l"/>
            <a:endParaRPr lang="en-US" b="0" i="0" dirty="0">
              <a:solidFill>
                <a:srgbClr val="212529"/>
              </a:solidFill>
              <a:effectLst/>
              <a:highlight>
                <a:srgbClr val="FFFFFF"/>
              </a:highlight>
              <a:latin typeface="-apple-system"/>
            </a:endParaRPr>
          </a:p>
          <a:p>
            <a:pPr algn="l"/>
            <a:r>
              <a:rPr lang="en-US" b="0" i="0" dirty="0">
                <a:solidFill>
                  <a:srgbClr val="212529"/>
                </a:solidFill>
                <a:effectLst/>
                <a:highlight>
                  <a:srgbClr val="FFFFFF"/>
                </a:highlight>
                <a:latin typeface="-apple-system"/>
              </a:rPr>
              <a:t>80Mw Electric, High Temp Gas Cooled, Meltdown Proof</a:t>
            </a:r>
            <a:endParaRPr lang="en-US" dirty="0"/>
          </a:p>
        </p:txBody>
      </p:sp>
      <p:sp>
        <p:nvSpPr>
          <p:cNvPr id="4" name="Slide Number Placeholder 3"/>
          <p:cNvSpPr>
            <a:spLocks noGrp="1"/>
          </p:cNvSpPr>
          <p:nvPr>
            <p:ph type="sldNum" sz="quarter" idx="5"/>
          </p:nvPr>
        </p:nvSpPr>
        <p:spPr/>
        <p:txBody>
          <a:bodyPr/>
          <a:lstStyle/>
          <a:p>
            <a:fld id="{2DBE6366-AEF4-294C-BCF2-C24998879989}" type="slidenum">
              <a:rPr lang="en-US" smtClean="0"/>
              <a:t>25</a:t>
            </a:fld>
            <a:endParaRPr lang="en-US"/>
          </a:p>
        </p:txBody>
      </p:sp>
    </p:spTree>
    <p:extLst>
      <p:ext uri="{BB962C8B-B14F-4D97-AF65-F5344CB8AC3E}">
        <p14:creationId xmlns:p14="http://schemas.microsoft.com/office/powerpoint/2010/main" val="15828335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DBE6366-AEF4-294C-BCF2-C24998879989}" type="slidenum">
              <a:rPr lang="en-US" smtClean="0"/>
              <a:t>29</a:t>
            </a:fld>
            <a:endParaRPr lang="en-US"/>
          </a:p>
        </p:txBody>
      </p:sp>
    </p:spTree>
    <p:extLst>
      <p:ext uri="{BB962C8B-B14F-4D97-AF65-F5344CB8AC3E}">
        <p14:creationId xmlns:p14="http://schemas.microsoft.com/office/powerpoint/2010/main" val="22629662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FFFFFF"/>
                </a:solidFill>
                <a:effectLst/>
                <a:highlight>
                  <a:srgbClr val="29303B"/>
                </a:highlight>
                <a:latin typeface="CeraPRO-Regular"/>
              </a:rPr>
              <a:t>British Royal Museum</a:t>
            </a:r>
          </a:p>
          <a:p>
            <a:r>
              <a:rPr lang="en-US" b="0" i="0" dirty="0">
                <a:solidFill>
                  <a:srgbClr val="FFFFFF"/>
                </a:solidFill>
                <a:effectLst/>
                <a:highlight>
                  <a:srgbClr val="29303B"/>
                </a:highlight>
                <a:latin typeface="CeraPRO-Regular"/>
              </a:rPr>
              <a:t>Greenwich, UK</a:t>
            </a:r>
          </a:p>
          <a:p>
            <a:endParaRPr lang="en-US" b="0" i="0" dirty="0">
              <a:solidFill>
                <a:srgbClr val="FFFFFF"/>
              </a:solidFill>
              <a:effectLst/>
              <a:highlight>
                <a:srgbClr val="29303B"/>
              </a:highlight>
              <a:latin typeface="CeraPRO-Regular"/>
            </a:endParaRPr>
          </a:p>
          <a:p>
            <a:r>
              <a:rPr lang="en-US" b="0" i="0" dirty="0">
                <a:solidFill>
                  <a:srgbClr val="FFFFFF"/>
                </a:solidFill>
                <a:effectLst/>
                <a:highlight>
                  <a:srgbClr val="29303B"/>
                </a:highlight>
                <a:latin typeface="CeraPRO-Regular"/>
              </a:rPr>
              <a:t>Many of the ship models in our collection were produced to comply with the Navy Board's order that required all ship draughts for new vessels and repairs to be accompanied by a scale model (1716). The Board was made up of sea officers and oversaw the logistical administration of the Royal Navy. It is believed the Board used models to review the appearance of proposed ships, including the general design, shape and decoration, though to what degree is not clear. Ship models were also commissioned to attract support and investment.</a:t>
            </a:r>
            <a:endParaRPr lang="en-US" dirty="0"/>
          </a:p>
        </p:txBody>
      </p:sp>
      <p:sp>
        <p:nvSpPr>
          <p:cNvPr id="4" name="Slide Number Placeholder 3"/>
          <p:cNvSpPr>
            <a:spLocks noGrp="1"/>
          </p:cNvSpPr>
          <p:nvPr>
            <p:ph type="sldNum" sz="quarter" idx="5"/>
          </p:nvPr>
        </p:nvSpPr>
        <p:spPr/>
        <p:txBody>
          <a:bodyPr/>
          <a:lstStyle/>
          <a:p>
            <a:fld id="{2DBE6366-AEF4-294C-BCF2-C24998879989}" type="slidenum">
              <a:rPr lang="en-US" smtClean="0"/>
              <a:t>3</a:t>
            </a:fld>
            <a:endParaRPr lang="en-US"/>
          </a:p>
        </p:txBody>
      </p:sp>
    </p:spTree>
    <p:extLst>
      <p:ext uri="{BB962C8B-B14F-4D97-AF65-F5344CB8AC3E}">
        <p14:creationId xmlns:p14="http://schemas.microsoft.com/office/powerpoint/2010/main" val="437537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Repairing a Newcomen engine, added a condenser, efficiency, 1764</a:t>
            </a:r>
          </a:p>
        </p:txBody>
      </p:sp>
      <p:sp>
        <p:nvSpPr>
          <p:cNvPr id="4" name="Slide Number Placeholder 3"/>
          <p:cNvSpPr>
            <a:spLocks noGrp="1"/>
          </p:cNvSpPr>
          <p:nvPr>
            <p:ph type="sldNum" sz="quarter" idx="5"/>
          </p:nvPr>
        </p:nvSpPr>
        <p:spPr/>
        <p:txBody>
          <a:bodyPr/>
          <a:lstStyle/>
          <a:p>
            <a:fld id="{2DBE6366-AEF4-294C-BCF2-C24998879989}" type="slidenum">
              <a:rPr lang="en-US" smtClean="0"/>
              <a:t>4</a:t>
            </a:fld>
            <a:endParaRPr lang="en-US"/>
          </a:p>
        </p:txBody>
      </p:sp>
    </p:spTree>
    <p:extLst>
      <p:ext uri="{BB962C8B-B14F-4D97-AF65-F5344CB8AC3E}">
        <p14:creationId xmlns:p14="http://schemas.microsoft.com/office/powerpoint/2010/main" val="17843542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A1A1A"/>
                </a:solidFill>
                <a:effectLst/>
                <a:highlight>
                  <a:srgbClr val="FFFFFF"/>
                </a:highlight>
                <a:latin typeface="Georgia" panose="02040502050405020303" pitchFamily="18" charset="0"/>
              </a:rPr>
              <a:t>While repairing a model </a:t>
            </a:r>
            <a:r>
              <a:rPr lang="en-US" b="0" i="0" u="sng" dirty="0">
                <a:effectLst/>
                <a:highlight>
                  <a:srgbClr val="FFFFFF"/>
                </a:highlight>
                <a:latin typeface="Georgia" panose="02040502050405020303" pitchFamily="18" charset="0"/>
                <a:hlinkClick r:id="rId3"/>
              </a:rPr>
              <a:t>Newcomen steam engine</a:t>
            </a:r>
            <a:r>
              <a:rPr lang="en-US" b="0" i="0" dirty="0">
                <a:solidFill>
                  <a:srgbClr val="1A1A1A"/>
                </a:solidFill>
                <a:effectLst/>
                <a:highlight>
                  <a:srgbClr val="FFFFFF"/>
                </a:highlight>
                <a:latin typeface="Georgia" panose="02040502050405020303" pitchFamily="18" charset="0"/>
              </a:rPr>
              <a:t> in 1764, Watt was impressed by its waste of steam. In May 1765, after wrestling with the problem of improving it, he suddenly came upon a solution—the </a:t>
            </a:r>
            <a:r>
              <a:rPr lang="en-US" b="0" i="0" u="sng" dirty="0">
                <a:effectLst/>
                <a:highlight>
                  <a:srgbClr val="FFFFFF"/>
                </a:highlight>
                <a:latin typeface="Georgia" panose="02040502050405020303" pitchFamily="18" charset="0"/>
                <a:hlinkClick r:id="rId4"/>
              </a:rPr>
              <a:t>separate condenser</a:t>
            </a:r>
            <a:r>
              <a:rPr lang="en-US" b="0" i="0" dirty="0">
                <a:solidFill>
                  <a:srgbClr val="1A1A1A"/>
                </a:solidFill>
                <a:effectLst/>
                <a:highlight>
                  <a:srgbClr val="FFFFFF"/>
                </a:highlight>
                <a:latin typeface="Georgia" panose="02040502050405020303" pitchFamily="18" charset="0"/>
              </a:rPr>
              <a:t>, his first and greatest </a:t>
            </a:r>
            <a:r>
              <a:rPr lang="en-US" b="0" i="0" u="sng" dirty="0">
                <a:effectLst/>
                <a:highlight>
                  <a:srgbClr val="FFFFFF"/>
                </a:highlight>
                <a:latin typeface="Georgia" panose="02040502050405020303" pitchFamily="18" charset="0"/>
                <a:hlinkClick r:id="rId5"/>
              </a:rPr>
              <a:t>invention</a:t>
            </a:r>
            <a:r>
              <a:rPr lang="en-US" b="0" i="0" dirty="0">
                <a:solidFill>
                  <a:srgbClr val="1A1A1A"/>
                </a:solidFill>
                <a:effectLst/>
                <a:highlight>
                  <a:srgbClr val="FFFFFF"/>
                </a:highlight>
                <a:latin typeface="Georgia" panose="02040502050405020303" pitchFamily="18" charset="0"/>
              </a:rPr>
              <a:t>. Watt had realized that the loss of latent heat (the </a:t>
            </a:r>
            <a:r>
              <a:rPr lang="en-US" b="0" i="0" u="sng" dirty="0">
                <a:effectLst/>
                <a:highlight>
                  <a:srgbClr val="FFFFFF"/>
                </a:highlight>
                <a:latin typeface="Georgia" panose="02040502050405020303" pitchFamily="18" charset="0"/>
                <a:hlinkClick r:id="rId6"/>
              </a:rPr>
              <a:t>heat</a:t>
            </a:r>
            <a:r>
              <a:rPr lang="en-US" b="0" i="0" dirty="0">
                <a:solidFill>
                  <a:srgbClr val="1A1A1A"/>
                </a:solidFill>
                <a:effectLst/>
                <a:highlight>
                  <a:srgbClr val="FFFFFF"/>
                </a:highlight>
                <a:latin typeface="Georgia" panose="02040502050405020303" pitchFamily="18" charset="0"/>
              </a:rPr>
              <a:t> involved in changing the state of a substance—e.g., solid or liquid) was the worst defect of the Newcomen engine and that therefore condensation must be effected in a chamber distinct from the </a:t>
            </a:r>
            <a:r>
              <a:rPr lang="en-US" b="0" i="0" u="sng" dirty="0">
                <a:effectLst/>
                <a:highlight>
                  <a:srgbClr val="FFFFFF"/>
                </a:highlight>
                <a:latin typeface="Georgia" panose="02040502050405020303" pitchFamily="18" charset="0"/>
                <a:hlinkClick r:id="rId7"/>
              </a:rPr>
              <a:t>cylinder</a:t>
            </a:r>
            <a:r>
              <a:rPr lang="en-US" b="0" i="0" dirty="0">
                <a:solidFill>
                  <a:srgbClr val="1A1A1A"/>
                </a:solidFill>
                <a:effectLst/>
                <a:highlight>
                  <a:srgbClr val="FFFFFF"/>
                </a:highlight>
                <a:latin typeface="Georgia" panose="02040502050405020303" pitchFamily="18" charset="0"/>
              </a:rPr>
              <a:t> but connected to it. Shortly afterward he met British physician, chemist, and inventor </a:t>
            </a:r>
            <a:r>
              <a:rPr lang="en-US" b="0" i="0" u="sng" dirty="0">
                <a:effectLst/>
                <a:highlight>
                  <a:srgbClr val="FFFFFF"/>
                </a:highlight>
                <a:latin typeface="Georgia" panose="02040502050405020303" pitchFamily="18" charset="0"/>
                <a:hlinkClick r:id="rId8"/>
              </a:rPr>
              <a:t>John Roebuck</a:t>
            </a:r>
            <a:r>
              <a:rPr lang="en-US" b="0" i="0" dirty="0">
                <a:solidFill>
                  <a:srgbClr val="1A1A1A"/>
                </a:solidFill>
                <a:effectLst/>
                <a:highlight>
                  <a:srgbClr val="FFFFFF"/>
                </a:highlight>
                <a:latin typeface="Georgia" panose="02040502050405020303" pitchFamily="18" charset="0"/>
              </a:rPr>
              <a:t>, the founder of the Carron Works, who urged him to make an engine. He entered into partnership with him in 1768, after having made a small test engine with the help of loans from Joseph Black. The following year Watt took out the famous </a:t>
            </a:r>
            <a:r>
              <a:rPr lang="en-US" b="0" i="0" u="sng" dirty="0">
                <a:effectLst/>
                <a:highlight>
                  <a:srgbClr val="FFFFFF"/>
                </a:highlight>
                <a:latin typeface="Georgia" panose="02040502050405020303" pitchFamily="18" charset="0"/>
                <a:hlinkClick r:id="rId9"/>
              </a:rPr>
              <a:t>patent</a:t>
            </a:r>
            <a:r>
              <a:rPr lang="en-US" b="0" i="0" dirty="0">
                <a:solidFill>
                  <a:srgbClr val="1A1A1A"/>
                </a:solidFill>
                <a:effectLst/>
                <a:highlight>
                  <a:srgbClr val="FFFFFF"/>
                </a:highlight>
                <a:latin typeface="Georgia" panose="02040502050405020303" pitchFamily="18" charset="0"/>
              </a:rPr>
              <a:t> for “A New Invented Method of Lessening the </a:t>
            </a:r>
            <a:r>
              <a:rPr lang="en-US" b="0" i="0" u="none" strike="noStrike" dirty="0">
                <a:effectLst/>
                <a:highlight>
                  <a:srgbClr val="FFFFFF"/>
                </a:highlight>
                <a:latin typeface="Georgia" panose="02040502050405020303" pitchFamily="18" charset="0"/>
                <a:hlinkClick r:id="rId10"/>
              </a:rPr>
              <a:t>Consumption</a:t>
            </a:r>
            <a:r>
              <a:rPr lang="en-US" b="0" i="0" dirty="0">
                <a:solidFill>
                  <a:srgbClr val="1A1A1A"/>
                </a:solidFill>
                <a:effectLst/>
                <a:highlight>
                  <a:srgbClr val="FFFFFF"/>
                </a:highlight>
                <a:latin typeface="Georgia" panose="02040502050405020303" pitchFamily="18" charset="0"/>
              </a:rPr>
              <a:t> of Steam and Fuel in Fire Engines.”</a:t>
            </a:r>
            <a:endParaRPr lang="en-US" dirty="0"/>
          </a:p>
        </p:txBody>
      </p:sp>
      <p:sp>
        <p:nvSpPr>
          <p:cNvPr id="4" name="Slide Number Placeholder 3"/>
          <p:cNvSpPr>
            <a:spLocks noGrp="1"/>
          </p:cNvSpPr>
          <p:nvPr>
            <p:ph type="sldNum" sz="quarter" idx="5"/>
          </p:nvPr>
        </p:nvSpPr>
        <p:spPr/>
        <p:txBody>
          <a:bodyPr/>
          <a:lstStyle/>
          <a:p>
            <a:fld id="{2DBE6366-AEF4-294C-BCF2-C24998879989}" type="slidenum">
              <a:rPr lang="en-US" smtClean="0"/>
              <a:t>5</a:t>
            </a:fld>
            <a:endParaRPr lang="en-US"/>
          </a:p>
        </p:txBody>
      </p:sp>
    </p:spTree>
    <p:extLst>
      <p:ext uri="{BB962C8B-B14F-4D97-AF65-F5344CB8AC3E}">
        <p14:creationId xmlns:p14="http://schemas.microsoft.com/office/powerpoint/2010/main" val="445779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dirty="0">
                <a:solidFill>
                  <a:srgbClr val="2C2F34"/>
                </a:solidFill>
                <a:effectLst/>
                <a:highlight>
                  <a:srgbClr val="FFFFFF"/>
                </a:highlight>
                <a:latin typeface="Poppins" panose="020B0604020202020204" pitchFamily="34" charset="0"/>
              </a:rPr>
              <a:t>42 years later</a:t>
            </a:r>
          </a:p>
          <a:p>
            <a:r>
              <a:rPr lang="en-US" b="0" i="0" dirty="0">
                <a:solidFill>
                  <a:srgbClr val="2C2F34"/>
                </a:solidFill>
                <a:effectLst/>
                <a:highlight>
                  <a:srgbClr val="FFFFFF"/>
                </a:highlight>
                <a:latin typeface="Poppins" panose="020B0604020202020204" pitchFamily="34" charset="0"/>
              </a:rPr>
              <a:t>Early aviation was incredibly dangerous, with crashes being commonplace. The first aircraft lacked many of today’s safety protocols and often had controls that were not standardized. </a:t>
            </a:r>
            <a:r>
              <a:rPr lang="en-US" b="1" i="0" dirty="0">
                <a:solidFill>
                  <a:srgbClr val="2C2F34"/>
                </a:solidFill>
                <a:effectLst/>
                <a:highlight>
                  <a:srgbClr val="FFFFFF"/>
                </a:highlight>
                <a:latin typeface="Poppins" panose="020B0604020202020204" pitchFamily="34" charset="0"/>
              </a:rPr>
              <a:t>While the first powered flight was in 1903, </a:t>
            </a:r>
            <a:r>
              <a:rPr lang="en-US" b="1" i="0" dirty="0">
                <a:solidFill>
                  <a:srgbClr val="2C2F34"/>
                </a:solidFill>
                <a:effectLst/>
                <a:latin typeface="Poppins" panose="020B0604020202020204" pitchFamily="34" charset="0"/>
              </a:rPr>
              <a:t>flight simulators started to appear around 1910, and the French aviation manufacturer Antoinette developed one of the earliest working simulators for instructional purposes.</a:t>
            </a:r>
          </a:p>
          <a:p>
            <a:endParaRPr lang="en-US" b="0" i="0" dirty="0">
              <a:solidFill>
                <a:srgbClr val="2C2F34"/>
              </a:solidFill>
              <a:effectLst/>
              <a:highlight>
                <a:srgbClr val="FFFFFF"/>
              </a:highlight>
              <a:latin typeface="Poppins" panose="020B0604020202020204" pitchFamily="34" charset="0"/>
            </a:endParaRPr>
          </a:p>
          <a:p>
            <a:r>
              <a:rPr lang="en-US" b="0" i="0" dirty="0">
                <a:solidFill>
                  <a:srgbClr val="2C2F34"/>
                </a:solidFill>
                <a:effectLst/>
                <a:highlight>
                  <a:srgbClr val="FFFFFF"/>
                </a:highlight>
                <a:latin typeface="Poppins" pitchFamily="2" charset="77"/>
              </a:rPr>
              <a:t>While Latham was able to set several records with Antoinette aircraft, they were difficult to fly. Rather than using a flight stick, the Antoinette planes used two wheels on opposite sides of the cockpit attached to a rudder bar and operated by hand, the left operating the ailerons, and the right for elevation. Many pilots found this control layout to be completely non-intuitive and had difficulty piloting the plane. </a:t>
            </a:r>
          </a:p>
          <a:p>
            <a:endParaRPr lang="en-US" b="0" i="0" dirty="0">
              <a:solidFill>
                <a:srgbClr val="2C2F34"/>
              </a:solidFill>
              <a:effectLst/>
              <a:highlight>
                <a:srgbClr val="FFFFFF"/>
              </a:highlight>
              <a:latin typeface="Poppins" pitchFamily="2" charset="77"/>
            </a:endParaRPr>
          </a:p>
          <a:p>
            <a:r>
              <a:rPr lang="en-US" b="0" i="0" dirty="0">
                <a:solidFill>
                  <a:srgbClr val="2C2F34"/>
                </a:solidFill>
                <a:effectLst/>
                <a:highlight>
                  <a:srgbClr val="FFFFFF"/>
                </a:highlight>
                <a:latin typeface="Poppins" pitchFamily="2" charset="77"/>
              </a:rPr>
              <a:t>the company also created a simulator as an instruction tool for learning the complicated controls of the airplane. The result of this was the Antoinette Barrel, an aptly named simulator made out of a barrel cut in half, which was designed to minimize flight difficulty and to extensively familiarize the pilot with controls before taking off. The short wings attached to the barrel were placed around shoulder height so that instructors could manually move the wings or reposition the barrel, simulating turbulence. Emulating the controls of the aircraft, the wheels would manipulate the pitch and roll of the barrel, with the pilot’s goal to balance out the external forces exerted by the instructor, and aligning a bar with the horizon.</a:t>
            </a:r>
            <a:endParaRPr lang="en-US" dirty="0"/>
          </a:p>
        </p:txBody>
      </p:sp>
      <p:sp>
        <p:nvSpPr>
          <p:cNvPr id="4" name="Slide Number Placeholder 3"/>
          <p:cNvSpPr>
            <a:spLocks noGrp="1"/>
          </p:cNvSpPr>
          <p:nvPr>
            <p:ph type="sldNum" sz="quarter" idx="5"/>
          </p:nvPr>
        </p:nvSpPr>
        <p:spPr/>
        <p:txBody>
          <a:bodyPr/>
          <a:lstStyle/>
          <a:p>
            <a:fld id="{2DBE6366-AEF4-294C-BCF2-C24998879989}" type="slidenum">
              <a:rPr lang="en-US" smtClean="0"/>
              <a:t>6</a:t>
            </a:fld>
            <a:endParaRPr lang="en-US"/>
          </a:p>
        </p:txBody>
      </p:sp>
    </p:spTree>
    <p:extLst>
      <p:ext uri="{BB962C8B-B14F-4D97-AF65-F5344CB8AC3E}">
        <p14:creationId xmlns:p14="http://schemas.microsoft.com/office/powerpoint/2010/main" val="31909164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u="none" strike="noStrike" dirty="0">
                <a:solidFill>
                  <a:srgbClr val="3366CC"/>
                </a:solidFill>
                <a:effectLst/>
                <a:highlight>
                  <a:srgbClr val="FFFFFF"/>
                </a:highlight>
                <a:latin typeface="Arial" panose="020B0604020202020204" pitchFamily="34" charset="0"/>
                <a:hlinkClick r:id="rId3" tooltip="Edwin Albert Link"/>
              </a:rPr>
              <a:t>Edwin Link</a:t>
            </a:r>
            <a:r>
              <a:rPr lang="en-US" b="0" i="0" dirty="0">
                <a:solidFill>
                  <a:srgbClr val="202122"/>
                </a:solidFill>
                <a:effectLst/>
                <a:highlight>
                  <a:srgbClr val="FFFFFF"/>
                </a:highlight>
                <a:latin typeface="Arial" panose="020B0604020202020204" pitchFamily="34" charset="0"/>
              </a:rPr>
              <a:t> had developed a passion for flying in his boyhood years, but was not able to afford the high cost of flying lessons. So, upon leaving school in 1927, he started developing a simulator. The project took him 18 months. His first pilot trainer, which debuted in 1929, resembled an overgrown toy airplane from the outside, with short wooden wings and fuselage mounted on a universal joint. Organ bellows from the Link organ factory, the business his family owned and operated in Binghamton, New York, driven by an electric pump, made the trainer pitch and roll as the pilot worked the controls.</a:t>
            </a:r>
            <a:r>
              <a:rPr lang="en-US" b="0" i="0" u="none" strike="noStrike" baseline="30000" dirty="0">
                <a:solidFill>
                  <a:srgbClr val="3366CC"/>
                </a:solidFill>
                <a:effectLst/>
                <a:highlight>
                  <a:srgbClr val="FFFFFF"/>
                </a:highlight>
                <a:latin typeface="Arial" panose="020B0604020202020204" pitchFamily="34" charset="0"/>
                <a:hlinkClick r:id="rId4"/>
              </a:rPr>
              <a:t>[5]</a:t>
            </a:r>
            <a:endParaRPr lang="en-US" b="0" i="0" dirty="0">
              <a:solidFill>
                <a:srgbClr val="202122"/>
              </a:solidFill>
              <a:effectLst/>
              <a:highlight>
                <a:srgbClr val="FFFFFF"/>
              </a:highlight>
              <a:latin typeface="Arial" panose="020B0604020202020204" pitchFamily="34" charset="0"/>
            </a:endParaRPr>
          </a:p>
          <a:p>
            <a:pPr algn="l"/>
            <a:r>
              <a:rPr lang="en-US" b="0" i="0" dirty="0">
                <a:solidFill>
                  <a:srgbClr val="202122"/>
                </a:solidFill>
                <a:effectLst/>
                <a:highlight>
                  <a:srgbClr val="FFFFFF"/>
                </a:highlight>
                <a:latin typeface="Arial" panose="020B0604020202020204" pitchFamily="34" charset="0"/>
              </a:rPr>
              <a:t>Link's first military sales came as a result of the </a:t>
            </a:r>
            <a:r>
              <a:rPr lang="en-US" b="0" i="0" u="none" strike="noStrike" dirty="0">
                <a:solidFill>
                  <a:srgbClr val="3366CC"/>
                </a:solidFill>
                <a:effectLst/>
                <a:highlight>
                  <a:srgbClr val="FFFFFF"/>
                </a:highlight>
                <a:latin typeface="Arial" panose="020B0604020202020204" pitchFamily="34" charset="0"/>
                <a:hlinkClick r:id="rId5" tooltip="Air Mail scandal"/>
              </a:rPr>
              <a:t>Air Mail scandal</a:t>
            </a:r>
            <a:r>
              <a:rPr lang="en-US" b="0" i="0" dirty="0">
                <a:solidFill>
                  <a:srgbClr val="202122"/>
                </a:solidFill>
                <a:effectLst/>
                <a:highlight>
                  <a:srgbClr val="FFFFFF"/>
                </a:highlight>
                <a:latin typeface="Arial" panose="020B0604020202020204" pitchFamily="34" charset="0"/>
              </a:rPr>
              <a:t>, when the </a:t>
            </a:r>
            <a:r>
              <a:rPr lang="en-US" b="0" i="0" u="none" strike="noStrike" dirty="0">
                <a:solidFill>
                  <a:srgbClr val="3366CC"/>
                </a:solidFill>
                <a:effectLst/>
                <a:highlight>
                  <a:srgbClr val="FFFFFF"/>
                </a:highlight>
                <a:latin typeface="Arial" panose="020B0604020202020204" pitchFamily="34" charset="0"/>
                <a:hlinkClick r:id="rId6" tooltip="United States Army Air Corps"/>
              </a:rPr>
              <a:t>Army Air Corps</a:t>
            </a:r>
            <a:r>
              <a:rPr lang="en-US" b="0" i="0" dirty="0">
                <a:solidFill>
                  <a:srgbClr val="202122"/>
                </a:solidFill>
                <a:effectLst/>
                <a:highlight>
                  <a:srgbClr val="FFFFFF"/>
                </a:highlight>
                <a:latin typeface="Arial" panose="020B0604020202020204" pitchFamily="34" charset="0"/>
              </a:rPr>
              <a:t> took over carriage of </a:t>
            </a:r>
            <a:r>
              <a:rPr lang="en-US" b="0" i="0" u="none" strike="noStrike" dirty="0">
                <a:solidFill>
                  <a:srgbClr val="3366CC"/>
                </a:solidFill>
                <a:effectLst/>
                <a:highlight>
                  <a:srgbClr val="FFFFFF"/>
                </a:highlight>
                <a:latin typeface="Arial" panose="020B0604020202020204" pitchFamily="34" charset="0"/>
                <a:hlinkClick r:id="rId7" tooltip="U.S. Air Mail"/>
              </a:rPr>
              <a:t>U.S. Air Mail</a:t>
            </a:r>
            <a:r>
              <a:rPr lang="en-US" b="0" i="0" dirty="0">
                <a:solidFill>
                  <a:srgbClr val="202122"/>
                </a:solidFill>
                <a:effectLst/>
                <a:highlight>
                  <a:srgbClr val="FFFFFF"/>
                </a:highlight>
                <a:latin typeface="Arial" panose="020B0604020202020204" pitchFamily="34" charset="0"/>
              </a:rPr>
              <a:t>. Twelve pilots were killed in a 78-day period due to their unfamiliarity with </a:t>
            </a:r>
            <a:r>
              <a:rPr lang="en-US" b="0" i="0" u="none" strike="noStrike" dirty="0">
                <a:solidFill>
                  <a:srgbClr val="3366CC"/>
                </a:solidFill>
                <a:effectLst/>
                <a:highlight>
                  <a:srgbClr val="FFFFFF"/>
                </a:highlight>
                <a:latin typeface="Arial" panose="020B0604020202020204" pitchFamily="34" charset="0"/>
                <a:hlinkClick r:id="rId8" tooltip="Instrument Flight Rules"/>
              </a:rPr>
              <a:t>Instrument Flying Conditions</a:t>
            </a:r>
            <a:r>
              <a:rPr lang="en-US" b="0" i="0" dirty="0">
                <a:solidFill>
                  <a:srgbClr val="202122"/>
                </a:solidFill>
                <a:effectLst/>
                <a:highlight>
                  <a:srgbClr val="FFFFFF"/>
                </a:highlight>
                <a:latin typeface="Arial" panose="020B0604020202020204" pitchFamily="34" charset="0"/>
              </a:rPr>
              <a:t>. The large scale loss of life prompted the Air Corps to look at a number of solutions, including Link's pilot trainer. The Air Corps was given a stark demonstration of the potential of instrument training when, in 1934, Link flew in to a meeting in conditions of fog that the Air Corps evaluation team regarded as unflyable.</a:t>
            </a:r>
            <a:r>
              <a:rPr lang="en-US" b="0" i="0" u="none" strike="noStrike" baseline="30000" dirty="0">
                <a:solidFill>
                  <a:srgbClr val="3366CC"/>
                </a:solidFill>
                <a:effectLst/>
                <a:highlight>
                  <a:srgbClr val="FFFFFF"/>
                </a:highlight>
                <a:latin typeface="Arial" panose="020B0604020202020204" pitchFamily="34" charset="0"/>
                <a:hlinkClick r:id="rId4"/>
              </a:rPr>
              <a:t>[5]</a:t>
            </a:r>
            <a:r>
              <a:rPr lang="en-US" b="0" i="0" dirty="0">
                <a:solidFill>
                  <a:srgbClr val="202122"/>
                </a:solidFill>
                <a:effectLst/>
                <a:highlight>
                  <a:srgbClr val="FFFFFF"/>
                </a:highlight>
                <a:latin typeface="Arial" panose="020B0604020202020204" pitchFamily="34" charset="0"/>
              </a:rPr>
              <a:t> As a result, the Air Corps ordered the first six pilot trainers on 23 June 1934 for $3,500 each. In 1936, the more advanced Model C was introduced.</a:t>
            </a:r>
            <a:r>
              <a:rPr lang="en-US" b="0" i="0" u="none" strike="noStrike" baseline="30000" dirty="0">
                <a:solidFill>
                  <a:srgbClr val="3366CC"/>
                </a:solidFill>
                <a:effectLst/>
                <a:highlight>
                  <a:srgbClr val="FFFFFF"/>
                </a:highlight>
                <a:latin typeface="Arial" panose="020B0604020202020204" pitchFamily="34" charset="0"/>
                <a:hlinkClick r:id="rId9"/>
              </a:rPr>
              <a:t>[6]</a:t>
            </a:r>
            <a:r>
              <a:rPr lang="en-US" b="0" i="0" u="none" strike="noStrike" baseline="30000" dirty="0">
                <a:solidFill>
                  <a:srgbClr val="3366CC"/>
                </a:solidFill>
                <a:effectLst/>
                <a:highlight>
                  <a:srgbClr val="FFFFFF"/>
                </a:highlight>
                <a:latin typeface="Arial" panose="020B0604020202020204" pitchFamily="34" charset="0"/>
                <a:hlinkClick r:id="rId10"/>
              </a:rPr>
              <a:t>[7]</a:t>
            </a:r>
            <a:endParaRPr lang="en-US" b="0" i="0" dirty="0">
              <a:solidFill>
                <a:srgbClr val="202122"/>
              </a:solidFill>
              <a:effectLst/>
              <a:highlight>
                <a:srgbClr val="FFFFFF"/>
              </a:highlight>
              <a:latin typeface="Arial" panose="020B0604020202020204" pitchFamily="34" charset="0"/>
            </a:endParaRPr>
          </a:p>
          <a:p>
            <a:pPr algn="l"/>
            <a:r>
              <a:rPr lang="en-US" b="0" i="0" dirty="0">
                <a:solidFill>
                  <a:srgbClr val="202122"/>
                </a:solidFill>
                <a:effectLst/>
                <a:highlight>
                  <a:srgbClr val="FFFFFF"/>
                </a:highlight>
                <a:latin typeface="Arial" panose="020B0604020202020204" pitchFamily="34" charset="0"/>
              </a:rPr>
              <a:t>American Airlines became the first commercial airline to purchase a Link trainer in 1937.</a:t>
            </a:r>
            <a:r>
              <a:rPr lang="en-US" b="0" i="0" u="none" strike="noStrike" baseline="30000" dirty="0">
                <a:solidFill>
                  <a:srgbClr val="3366CC"/>
                </a:solidFill>
                <a:effectLst/>
                <a:highlight>
                  <a:srgbClr val="FFFFFF"/>
                </a:highlight>
                <a:latin typeface="Arial" panose="020B0604020202020204" pitchFamily="34" charset="0"/>
                <a:hlinkClick r:id="rId11"/>
              </a:rPr>
              <a:t>[8]</a:t>
            </a:r>
            <a:r>
              <a:rPr lang="en-US" b="0" i="0" dirty="0">
                <a:solidFill>
                  <a:srgbClr val="202122"/>
                </a:solidFill>
                <a:effectLst/>
                <a:highlight>
                  <a:srgbClr val="FFFFFF"/>
                </a:highlight>
                <a:latin typeface="Arial" panose="020B0604020202020204" pitchFamily="34" charset="0"/>
              </a:rPr>
              <a:t> Prior to World War II, Link trainers were also sold to the U.S. Navy, Civil Aeronautics Administration, Germany, Japan, England, Russia, France, and Canada.</a:t>
            </a:r>
            <a:r>
              <a:rPr lang="en-US" b="0" i="0" u="none" strike="noStrike" baseline="30000" dirty="0">
                <a:solidFill>
                  <a:srgbClr val="3366CC"/>
                </a:solidFill>
                <a:effectLst/>
                <a:highlight>
                  <a:srgbClr val="FFFFFF"/>
                </a:highlight>
                <a:latin typeface="Arial" panose="020B0604020202020204" pitchFamily="34" charset="0"/>
                <a:hlinkClick r:id="rId12"/>
              </a:rPr>
              <a:t>[9]</a:t>
            </a:r>
            <a:endParaRPr lang="en-US" b="0" i="0" dirty="0">
              <a:solidFill>
                <a:srgbClr val="202122"/>
              </a:solidFill>
              <a:effectLst/>
              <a:highlight>
                <a:srgbClr val="FFFFFF"/>
              </a:highlight>
              <a:latin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2DBE6366-AEF4-294C-BCF2-C24998879989}" type="slidenum">
              <a:rPr lang="en-US" smtClean="0"/>
              <a:t>7</a:t>
            </a:fld>
            <a:endParaRPr lang="en-US"/>
          </a:p>
        </p:txBody>
      </p:sp>
    </p:spTree>
    <p:extLst>
      <p:ext uri="{BB962C8B-B14F-4D97-AF65-F5344CB8AC3E}">
        <p14:creationId xmlns:p14="http://schemas.microsoft.com/office/powerpoint/2010/main" val="17135368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about in fog?</a:t>
            </a:r>
          </a:p>
        </p:txBody>
      </p:sp>
      <p:sp>
        <p:nvSpPr>
          <p:cNvPr id="4" name="Slide Number Placeholder 3"/>
          <p:cNvSpPr>
            <a:spLocks noGrp="1"/>
          </p:cNvSpPr>
          <p:nvPr>
            <p:ph type="sldNum" sz="quarter" idx="5"/>
          </p:nvPr>
        </p:nvSpPr>
        <p:spPr/>
        <p:txBody>
          <a:bodyPr/>
          <a:lstStyle/>
          <a:p>
            <a:fld id="{2DBE6366-AEF4-294C-BCF2-C24998879989}" type="slidenum">
              <a:rPr lang="en-US" smtClean="0"/>
              <a:t>8</a:t>
            </a:fld>
            <a:endParaRPr lang="en-US"/>
          </a:p>
        </p:txBody>
      </p:sp>
    </p:spTree>
    <p:extLst>
      <p:ext uri="{BB962C8B-B14F-4D97-AF65-F5344CB8AC3E}">
        <p14:creationId xmlns:p14="http://schemas.microsoft.com/office/powerpoint/2010/main" val="27772052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Even with improved hardware and design, the reliability of the large analogue simulators of the day began to fall and despite continuous efforts by large maintenance teams, reliable </a:t>
            </a:r>
            <a:r>
              <a:rPr lang="en-US" dirty="0" err="1"/>
              <a:t>utilisation</a:t>
            </a:r>
            <a:r>
              <a:rPr lang="en-US" dirty="0"/>
              <a:t> of 10-12 hours a day appeared the maximum </a:t>
            </a:r>
            <a:r>
              <a:rPr lang="en-US" dirty="0" err="1"/>
              <a:t>achieveable</a:t>
            </a:r>
            <a:r>
              <a:rPr lang="en-US" dirty="0"/>
              <a:t>. It became obvious that the demands for increased fidelity and reliability could no longer be achieved with the analogue computer.  The general purpose digital computers of the day could not be used for real time flight simulation due to their poor arithmetic and input /output capabilities and it was indeed fortunate that a second generation of digital computers was then being developed which appeared able to satisfy the speed and cost requirements of flight simulation. A research </a:t>
            </a:r>
            <a:r>
              <a:rPr lang="en-US" dirty="0" err="1"/>
              <a:t>programme</a:t>
            </a:r>
            <a:r>
              <a:rPr lang="en-US" dirty="0"/>
              <a:t> was initiated by the University of Pennsylvania in 1950 which resulted in a special purpose device being designed at the University which was named UDOFT (Universal Digital Operational Flight Trainer) (15)  which was actually manufactured by the Sylvania  Corporation in 1960. </a:t>
            </a:r>
          </a:p>
        </p:txBody>
      </p:sp>
      <p:sp>
        <p:nvSpPr>
          <p:cNvPr id="4" name="Slide Number Placeholder 3"/>
          <p:cNvSpPr>
            <a:spLocks noGrp="1"/>
          </p:cNvSpPr>
          <p:nvPr>
            <p:ph type="sldNum" sz="quarter" idx="5"/>
          </p:nvPr>
        </p:nvSpPr>
        <p:spPr/>
        <p:txBody>
          <a:bodyPr/>
          <a:lstStyle/>
          <a:p>
            <a:fld id="{2DBE6366-AEF4-294C-BCF2-C24998879989}" type="slidenum">
              <a:rPr lang="en-US" smtClean="0"/>
              <a:t>9</a:t>
            </a:fld>
            <a:endParaRPr lang="en-US"/>
          </a:p>
        </p:txBody>
      </p:sp>
    </p:spTree>
    <p:extLst>
      <p:ext uri="{BB962C8B-B14F-4D97-AF65-F5344CB8AC3E}">
        <p14:creationId xmlns:p14="http://schemas.microsoft.com/office/powerpoint/2010/main" val="15895708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Built by GE, 1968 BWR</a:t>
            </a:r>
          </a:p>
          <a:p>
            <a:r>
              <a:rPr lang="en-US" dirty="0"/>
              <a:t>1971 Simulator training could count as actual operating experience</a:t>
            </a:r>
          </a:p>
          <a:p>
            <a:r>
              <a:rPr lang="en-US" dirty="0"/>
              <a:t>Dresden II still in </a:t>
            </a:r>
            <a:r>
              <a:rPr lang="en-US" dirty="0" err="1"/>
              <a:t>operatiion</a:t>
            </a:r>
            <a:endParaRPr lang="en-US" dirty="0"/>
          </a:p>
          <a:p>
            <a:endParaRPr lang="en-US" dirty="0"/>
          </a:p>
          <a:p>
            <a:r>
              <a:rPr lang="en-US" dirty="0"/>
              <a:t>Before, all training done on live plants</a:t>
            </a:r>
          </a:p>
          <a:p>
            <a:r>
              <a:rPr lang="en-US" dirty="0"/>
              <a:t>1</a:t>
            </a:r>
            <a:r>
              <a:rPr lang="en-US" baseline="30000" dirty="0"/>
              <a:t>st</a:t>
            </a:r>
            <a:r>
              <a:rPr lang="en-US" dirty="0"/>
              <a:t> Commercial Nuclear Plant in operation </a:t>
            </a:r>
            <a:r>
              <a:rPr lang="en-US" dirty="0" err="1"/>
              <a:t>Shippingport</a:t>
            </a:r>
            <a:r>
              <a:rPr lang="en-US" dirty="0"/>
              <a:t> 1958</a:t>
            </a:r>
          </a:p>
        </p:txBody>
      </p:sp>
      <p:sp>
        <p:nvSpPr>
          <p:cNvPr id="4" name="Slide Number Placeholder 3"/>
          <p:cNvSpPr>
            <a:spLocks noGrp="1"/>
          </p:cNvSpPr>
          <p:nvPr>
            <p:ph type="sldNum" sz="quarter" idx="5"/>
          </p:nvPr>
        </p:nvSpPr>
        <p:spPr/>
        <p:txBody>
          <a:bodyPr/>
          <a:lstStyle/>
          <a:p>
            <a:fld id="{2DBE6366-AEF4-294C-BCF2-C24998879989}" type="slidenum">
              <a:rPr lang="en-US" smtClean="0"/>
              <a:t>10</a:t>
            </a:fld>
            <a:endParaRPr lang="en-US"/>
          </a:p>
        </p:txBody>
      </p:sp>
    </p:spTree>
    <p:extLst>
      <p:ext uri="{BB962C8B-B14F-4D97-AF65-F5344CB8AC3E}">
        <p14:creationId xmlns:p14="http://schemas.microsoft.com/office/powerpoint/2010/main" val="26940844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C50AB73-A7CA-844E-AE57-745B7A14042D}" type="datetimeFigureOut">
              <a:rPr lang="en-US" smtClean="0"/>
              <a:t>4/23/24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FBAC73-F30B-2F46-9D04-C84E51019B7E}" type="slidenum">
              <a:rPr lang="en-US" smtClean="0"/>
              <a:t>‹#›</a:t>
            </a:fld>
            <a:endParaRPr lang="en-US"/>
          </a:p>
        </p:txBody>
      </p:sp>
    </p:spTree>
    <p:extLst>
      <p:ext uri="{BB962C8B-B14F-4D97-AF65-F5344CB8AC3E}">
        <p14:creationId xmlns:p14="http://schemas.microsoft.com/office/powerpoint/2010/main" val="24344728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C50AB73-A7CA-844E-AE57-745B7A14042D}" type="datetimeFigureOut">
              <a:rPr lang="en-US" smtClean="0"/>
              <a:t>4/23/24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FBAC73-F30B-2F46-9D04-C84E51019B7E}" type="slidenum">
              <a:rPr lang="en-US" smtClean="0"/>
              <a:t>‹#›</a:t>
            </a:fld>
            <a:endParaRPr lang="en-US"/>
          </a:p>
        </p:txBody>
      </p:sp>
    </p:spTree>
    <p:extLst>
      <p:ext uri="{BB962C8B-B14F-4D97-AF65-F5344CB8AC3E}">
        <p14:creationId xmlns:p14="http://schemas.microsoft.com/office/powerpoint/2010/main" val="38840841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C50AB73-A7CA-844E-AE57-745B7A14042D}" type="datetimeFigureOut">
              <a:rPr lang="en-US" smtClean="0"/>
              <a:t>4/23/24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FBAC73-F30B-2F46-9D04-C84E51019B7E}" type="slidenum">
              <a:rPr lang="en-US" smtClean="0"/>
              <a:t>‹#›</a:t>
            </a:fld>
            <a:endParaRPr lang="en-US"/>
          </a:p>
        </p:txBody>
      </p:sp>
    </p:spTree>
    <p:extLst>
      <p:ext uri="{BB962C8B-B14F-4D97-AF65-F5344CB8AC3E}">
        <p14:creationId xmlns:p14="http://schemas.microsoft.com/office/powerpoint/2010/main" val="451361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C50AB73-A7CA-844E-AE57-745B7A14042D}" type="datetimeFigureOut">
              <a:rPr lang="en-US" smtClean="0"/>
              <a:t>4/23/24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FBAC73-F30B-2F46-9D04-C84E51019B7E}" type="slidenum">
              <a:rPr lang="en-US" smtClean="0"/>
              <a:t>‹#›</a:t>
            </a:fld>
            <a:endParaRPr lang="en-US"/>
          </a:p>
        </p:txBody>
      </p:sp>
    </p:spTree>
    <p:extLst>
      <p:ext uri="{BB962C8B-B14F-4D97-AF65-F5344CB8AC3E}">
        <p14:creationId xmlns:p14="http://schemas.microsoft.com/office/powerpoint/2010/main" val="231860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C50AB73-A7CA-844E-AE57-745B7A14042D}" type="datetimeFigureOut">
              <a:rPr lang="en-US" smtClean="0"/>
              <a:t>4/23/24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FBAC73-F30B-2F46-9D04-C84E51019B7E}" type="slidenum">
              <a:rPr lang="en-US" smtClean="0"/>
              <a:t>‹#›</a:t>
            </a:fld>
            <a:endParaRPr lang="en-US"/>
          </a:p>
        </p:txBody>
      </p:sp>
    </p:spTree>
    <p:extLst>
      <p:ext uri="{BB962C8B-B14F-4D97-AF65-F5344CB8AC3E}">
        <p14:creationId xmlns:p14="http://schemas.microsoft.com/office/powerpoint/2010/main" val="36658723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C50AB73-A7CA-844E-AE57-745B7A14042D}" type="datetimeFigureOut">
              <a:rPr lang="en-US" smtClean="0"/>
              <a:t>4/23/24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5FBAC73-F30B-2F46-9D04-C84E51019B7E}" type="slidenum">
              <a:rPr lang="en-US" smtClean="0"/>
              <a:t>‹#›</a:t>
            </a:fld>
            <a:endParaRPr lang="en-US"/>
          </a:p>
        </p:txBody>
      </p:sp>
    </p:spTree>
    <p:extLst>
      <p:ext uri="{BB962C8B-B14F-4D97-AF65-F5344CB8AC3E}">
        <p14:creationId xmlns:p14="http://schemas.microsoft.com/office/powerpoint/2010/main" val="3235233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C50AB73-A7CA-844E-AE57-745B7A14042D}" type="datetimeFigureOut">
              <a:rPr lang="en-US" smtClean="0"/>
              <a:t>4/23/24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5FBAC73-F30B-2F46-9D04-C84E51019B7E}" type="slidenum">
              <a:rPr lang="en-US" smtClean="0"/>
              <a:t>‹#›</a:t>
            </a:fld>
            <a:endParaRPr lang="en-US"/>
          </a:p>
        </p:txBody>
      </p:sp>
    </p:spTree>
    <p:extLst>
      <p:ext uri="{BB962C8B-B14F-4D97-AF65-F5344CB8AC3E}">
        <p14:creationId xmlns:p14="http://schemas.microsoft.com/office/powerpoint/2010/main" val="38847771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C50AB73-A7CA-844E-AE57-745B7A14042D}" type="datetimeFigureOut">
              <a:rPr lang="en-US" smtClean="0"/>
              <a:t>4/23/24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5FBAC73-F30B-2F46-9D04-C84E51019B7E}" type="slidenum">
              <a:rPr lang="en-US" smtClean="0"/>
              <a:t>‹#›</a:t>
            </a:fld>
            <a:endParaRPr lang="en-US"/>
          </a:p>
        </p:txBody>
      </p:sp>
    </p:spTree>
    <p:extLst>
      <p:ext uri="{BB962C8B-B14F-4D97-AF65-F5344CB8AC3E}">
        <p14:creationId xmlns:p14="http://schemas.microsoft.com/office/powerpoint/2010/main" val="26507298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C50AB73-A7CA-844E-AE57-745B7A14042D}" type="datetimeFigureOut">
              <a:rPr lang="en-US" smtClean="0"/>
              <a:t>4/23/24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5FBAC73-F30B-2F46-9D04-C84E51019B7E}" type="slidenum">
              <a:rPr lang="en-US" smtClean="0"/>
              <a:t>‹#›</a:t>
            </a:fld>
            <a:endParaRPr lang="en-US"/>
          </a:p>
        </p:txBody>
      </p:sp>
    </p:spTree>
    <p:extLst>
      <p:ext uri="{BB962C8B-B14F-4D97-AF65-F5344CB8AC3E}">
        <p14:creationId xmlns:p14="http://schemas.microsoft.com/office/powerpoint/2010/main" val="13638746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C50AB73-A7CA-844E-AE57-745B7A14042D}" type="datetimeFigureOut">
              <a:rPr lang="en-US" smtClean="0"/>
              <a:t>4/23/24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5FBAC73-F30B-2F46-9D04-C84E51019B7E}" type="slidenum">
              <a:rPr lang="en-US" smtClean="0"/>
              <a:t>‹#›</a:t>
            </a:fld>
            <a:endParaRPr lang="en-US"/>
          </a:p>
        </p:txBody>
      </p:sp>
    </p:spTree>
    <p:extLst>
      <p:ext uri="{BB962C8B-B14F-4D97-AF65-F5344CB8AC3E}">
        <p14:creationId xmlns:p14="http://schemas.microsoft.com/office/powerpoint/2010/main" val="35519680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C50AB73-A7CA-844E-AE57-745B7A14042D}" type="datetimeFigureOut">
              <a:rPr lang="en-US" smtClean="0"/>
              <a:t>4/23/24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5FBAC73-F30B-2F46-9D04-C84E51019B7E}" type="slidenum">
              <a:rPr lang="en-US" smtClean="0"/>
              <a:t>‹#›</a:t>
            </a:fld>
            <a:endParaRPr lang="en-US"/>
          </a:p>
        </p:txBody>
      </p:sp>
    </p:spTree>
    <p:extLst>
      <p:ext uri="{BB962C8B-B14F-4D97-AF65-F5344CB8AC3E}">
        <p14:creationId xmlns:p14="http://schemas.microsoft.com/office/powerpoint/2010/main" val="36530801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C50AB73-A7CA-844E-AE57-745B7A14042D}" type="datetimeFigureOut">
              <a:rPr lang="en-US" smtClean="0"/>
              <a:t>4/23/24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5FBAC73-F30B-2F46-9D04-C84E51019B7E}" type="slidenum">
              <a:rPr lang="en-US" smtClean="0"/>
              <a:t>‹#›</a:t>
            </a:fld>
            <a:endParaRPr lang="en-US"/>
          </a:p>
        </p:txBody>
      </p:sp>
    </p:spTree>
    <p:extLst>
      <p:ext uri="{BB962C8B-B14F-4D97-AF65-F5344CB8AC3E}">
        <p14:creationId xmlns:p14="http://schemas.microsoft.com/office/powerpoint/2010/main" val="85983148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1.jpeg"/></Relationships>
</file>

<file path=ppt/slides/_rels/slide1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19.jpeg"/><Relationship Id="rId4" Type="http://schemas.openxmlformats.org/officeDocument/2006/relationships/image" Target="../media/image18.jpe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1.svg"/></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943CAA20-3569-4189-9E48-239A229A86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C7FE449-3B42-33C6-3380-C721AB0DB990}"/>
              </a:ext>
            </a:extLst>
          </p:cNvPr>
          <p:cNvSpPr>
            <a:spLocks noGrp="1"/>
          </p:cNvSpPr>
          <p:nvPr>
            <p:ph type="ctrTitle"/>
          </p:nvPr>
        </p:nvSpPr>
        <p:spPr>
          <a:xfrm>
            <a:off x="838200" y="451381"/>
            <a:ext cx="10512552" cy="4066540"/>
          </a:xfrm>
        </p:spPr>
        <p:txBody>
          <a:bodyPr vert="horz" lIns="91440" tIns="45720" rIns="91440" bIns="45720" rtlCol="0" anchor="b">
            <a:normAutofit fontScale="90000"/>
          </a:bodyPr>
          <a:lstStyle/>
          <a:p>
            <a:pPr algn="l"/>
            <a:r>
              <a:rPr lang="en-US" sz="5600" b="1" kern="1200" dirty="0">
                <a:latin typeface="+mj-lt"/>
                <a:ea typeface="+mj-ea"/>
                <a:cs typeface="+mj-cs"/>
              </a:rPr>
              <a:t>SIMULATOR FEATURE FRAMEWORK:</a:t>
            </a:r>
            <a:br>
              <a:rPr lang="en-US" sz="5600" kern="1200" dirty="0">
                <a:latin typeface="+mj-lt"/>
                <a:ea typeface="+mj-ea"/>
                <a:cs typeface="+mj-cs"/>
              </a:rPr>
            </a:br>
            <a:r>
              <a:rPr lang="en-US" sz="5600" kern="1200" dirty="0">
                <a:effectLst/>
                <a:latin typeface="+mj-lt"/>
                <a:ea typeface="+mj-ea"/>
                <a:cs typeface="+mj-cs"/>
              </a:rPr>
              <a:t>REQUIREMENTS TO</a:t>
            </a:r>
            <a:br>
              <a:rPr lang="en-US" sz="5600" kern="1200" dirty="0">
                <a:effectLst/>
                <a:latin typeface="+mj-lt"/>
                <a:ea typeface="+mj-ea"/>
                <a:cs typeface="+mj-cs"/>
              </a:rPr>
            </a:br>
            <a:r>
              <a:rPr lang="en-US" sz="5600" kern="1200" dirty="0">
                <a:effectLst/>
                <a:latin typeface="+mj-lt"/>
                <a:ea typeface="+mj-ea"/>
                <a:cs typeface="+mj-cs"/>
              </a:rPr>
              <a:t>SUPPORT TRAINING, RESEARCH, AND EDUCATION</a:t>
            </a:r>
            <a:br>
              <a:rPr lang="en-US" sz="5600" kern="1200" dirty="0">
                <a:effectLst/>
                <a:latin typeface="+mj-lt"/>
                <a:ea typeface="+mj-ea"/>
                <a:cs typeface="+mj-cs"/>
              </a:rPr>
            </a:br>
            <a:endParaRPr lang="en-US" sz="5600" kern="1200" dirty="0">
              <a:latin typeface="+mj-lt"/>
              <a:ea typeface="+mj-ea"/>
              <a:cs typeface="+mj-cs"/>
            </a:endParaRPr>
          </a:p>
        </p:txBody>
      </p:sp>
      <p:sp>
        <p:nvSpPr>
          <p:cNvPr id="3" name="Subtitle 2">
            <a:extLst>
              <a:ext uri="{FF2B5EF4-FFF2-40B4-BE49-F238E27FC236}">
                <a16:creationId xmlns:a16="http://schemas.microsoft.com/office/drawing/2014/main" id="{28D8AF6C-2783-4FF1-D459-53CCB285741B}"/>
              </a:ext>
            </a:extLst>
          </p:cNvPr>
          <p:cNvSpPr>
            <a:spLocks noGrp="1"/>
          </p:cNvSpPr>
          <p:nvPr>
            <p:ph type="subTitle" idx="1"/>
          </p:nvPr>
        </p:nvSpPr>
        <p:spPr>
          <a:xfrm>
            <a:off x="838199" y="4983276"/>
            <a:ext cx="10512552" cy="1126680"/>
          </a:xfrm>
        </p:spPr>
        <p:txBody>
          <a:bodyPr vert="horz" lIns="91440" tIns="45720" rIns="91440" bIns="45720" rtlCol="0">
            <a:noAutofit/>
          </a:bodyPr>
          <a:lstStyle/>
          <a:p>
            <a:pPr indent="-228600" algn="l">
              <a:buFont typeface="Arial" panose="020B0604020202020204" pitchFamily="34" charset="0"/>
              <a:buChar char="•"/>
            </a:pPr>
            <a:endParaRPr lang="en-US" sz="600" dirty="0"/>
          </a:p>
          <a:p>
            <a:r>
              <a:rPr lang="en-US" sz="1900" dirty="0"/>
              <a:t>Summary Presentation for Psychology 562, Advanced Human Factors</a:t>
            </a:r>
          </a:p>
          <a:p>
            <a:r>
              <a:rPr lang="en-US" sz="1900" dirty="0"/>
              <a:t>By</a:t>
            </a:r>
          </a:p>
          <a:p>
            <a:r>
              <a:rPr lang="en-US" sz="1900" dirty="0"/>
              <a:t>S. Jason Remer, P.E.</a:t>
            </a:r>
          </a:p>
          <a:p>
            <a:r>
              <a:rPr lang="en-US" sz="1900" dirty="0"/>
              <a:t>April 24, 2024</a:t>
            </a:r>
          </a:p>
          <a:p>
            <a:pPr algn="l"/>
            <a:r>
              <a:rPr lang="en-US" sz="1900" dirty="0"/>
              <a:t> </a:t>
            </a:r>
          </a:p>
        </p:txBody>
      </p:sp>
      <p:sp>
        <p:nvSpPr>
          <p:cNvPr id="25" name="sketch line">
            <a:extLst>
              <a:ext uri="{FF2B5EF4-FFF2-40B4-BE49-F238E27FC236}">
                <a16:creationId xmlns:a16="http://schemas.microsoft.com/office/drawing/2014/main" id="{DA542B6D-E775-4832-91DC-2D20F85781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18595"/>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037779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321" name="Rectangle 13320">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2D427C7-82ED-2BBD-F5E3-ADF4AC57A794}"/>
              </a:ext>
            </a:extLst>
          </p:cNvPr>
          <p:cNvSpPr>
            <a:spLocks noGrp="1"/>
          </p:cNvSpPr>
          <p:nvPr>
            <p:ph type="title"/>
          </p:nvPr>
        </p:nvSpPr>
        <p:spPr>
          <a:xfrm>
            <a:off x="638882" y="639193"/>
            <a:ext cx="3571810" cy="3573516"/>
          </a:xfrm>
        </p:spPr>
        <p:txBody>
          <a:bodyPr vert="horz" lIns="91440" tIns="45720" rIns="91440" bIns="45720" rtlCol="0" anchor="b">
            <a:normAutofit fontScale="90000"/>
          </a:bodyPr>
          <a:lstStyle/>
          <a:p>
            <a:r>
              <a:rPr lang="en-US" sz="5100" kern="1200" dirty="0">
                <a:solidFill>
                  <a:schemeClr val="tx1"/>
                </a:solidFill>
                <a:latin typeface="+mj-lt"/>
                <a:ea typeface="+mj-ea"/>
                <a:cs typeface="+mj-cs"/>
              </a:rPr>
              <a:t>First Nuclear Plant Simulator – 1968, Dresden II</a:t>
            </a:r>
          </a:p>
        </p:txBody>
      </p:sp>
      <p:sp>
        <p:nvSpPr>
          <p:cNvPr id="13323"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316" name="Picture 4" descr="undefined">
            <a:extLst>
              <a:ext uri="{FF2B5EF4-FFF2-40B4-BE49-F238E27FC236}">
                <a16:creationId xmlns:a16="http://schemas.microsoft.com/office/drawing/2014/main" id="{764F5E48-2436-C3D5-389A-71D1E6708091}"/>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4824819" y="640080"/>
            <a:ext cx="6873570" cy="55504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1903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273" name="Rectangle 11272">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1FD743E-82BC-97B4-C949-125B582754DD}"/>
              </a:ext>
            </a:extLst>
          </p:cNvPr>
          <p:cNvSpPr>
            <a:spLocks noGrp="1"/>
          </p:cNvSpPr>
          <p:nvPr>
            <p:ph type="title"/>
          </p:nvPr>
        </p:nvSpPr>
        <p:spPr>
          <a:xfrm>
            <a:off x="635000" y="640823"/>
            <a:ext cx="3418659" cy="5583148"/>
          </a:xfrm>
        </p:spPr>
        <p:txBody>
          <a:bodyPr anchor="ctr">
            <a:normAutofit/>
          </a:bodyPr>
          <a:lstStyle/>
          <a:p>
            <a:r>
              <a:rPr lang="en-US" sz="5000" dirty="0"/>
              <a:t>Simulators Become Mandatory for All Commercial Nuclear Plants - 1980</a:t>
            </a:r>
          </a:p>
        </p:txBody>
      </p:sp>
      <p:sp>
        <p:nvSpPr>
          <p:cNvPr id="11275"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266" name="Picture 2">
            <a:extLst>
              <a:ext uri="{FF2B5EF4-FFF2-40B4-BE49-F238E27FC236}">
                <a16:creationId xmlns:a16="http://schemas.microsoft.com/office/drawing/2014/main" id="{B3370727-2E6F-136A-AD63-D1228E8164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8018" y="1796709"/>
            <a:ext cx="2124493" cy="3028532"/>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descr="Three Mile Island Damaged Reactor Core by Nuclear Regulatory  Commission/science Photo Library">
            <a:extLst>
              <a:ext uri="{FF2B5EF4-FFF2-40B4-BE49-F238E27FC236}">
                <a16:creationId xmlns:a16="http://schemas.microsoft.com/office/drawing/2014/main" id="{B69D4C4E-760B-9EAA-FC39-C60CA3C03EE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54677" y="1564477"/>
            <a:ext cx="2893853" cy="368883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A6B7C6B-6033-04F0-CDAB-7CFB6D5C0616}"/>
              </a:ext>
            </a:extLst>
          </p:cNvPr>
          <p:cNvSpPr txBox="1"/>
          <p:nvPr/>
        </p:nvSpPr>
        <p:spPr>
          <a:xfrm>
            <a:off x="6958381" y="3074491"/>
            <a:ext cx="1197002" cy="496803"/>
          </a:xfrm>
          <a:prstGeom prst="rect">
            <a:avLst/>
          </a:prstGeom>
          <a:noFill/>
        </p:spPr>
        <p:txBody>
          <a:bodyPr wrap="square" rtlCol="0">
            <a:spAutoFit/>
          </a:bodyPr>
          <a:lstStyle/>
          <a:p>
            <a:pPr defTabSz="333756">
              <a:spcAft>
                <a:spcPts val="600"/>
              </a:spcAft>
            </a:pPr>
            <a:r>
              <a:rPr lang="en-US" sz="1314" kern="1200">
                <a:solidFill>
                  <a:schemeClr val="tx1"/>
                </a:solidFill>
                <a:latin typeface="+mn-lt"/>
                <a:ea typeface="+mn-ea"/>
                <a:cs typeface="+mn-cs"/>
              </a:rPr>
              <a:t>TMI Fuel Rod Damage</a:t>
            </a:r>
            <a:endParaRPr lang="en-US"/>
          </a:p>
        </p:txBody>
      </p:sp>
    </p:spTree>
    <p:extLst>
      <p:ext uri="{BB962C8B-B14F-4D97-AF65-F5344CB8AC3E}">
        <p14:creationId xmlns:p14="http://schemas.microsoft.com/office/powerpoint/2010/main" val="26289638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295" name="Rectangle 12294">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FDA37E3-1A14-2607-1E1F-00BDBA7419CA}"/>
              </a:ext>
            </a:extLst>
          </p:cNvPr>
          <p:cNvSpPr>
            <a:spLocks noGrp="1"/>
          </p:cNvSpPr>
          <p:nvPr>
            <p:ph type="title"/>
          </p:nvPr>
        </p:nvSpPr>
        <p:spPr>
          <a:xfrm>
            <a:off x="638882" y="639193"/>
            <a:ext cx="3571810" cy="3573516"/>
          </a:xfrm>
        </p:spPr>
        <p:txBody>
          <a:bodyPr vert="horz" lIns="91440" tIns="45720" rIns="91440" bIns="45720" rtlCol="0" anchor="b">
            <a:normAutofit fontScale="90000"/>
          </a:bodyPr>
          <a:lstStyle/>
          <a:p>
            <a:r>
              <a:rPr lang="en-US" sz="5100" kern="1200" dirty="0">
                <a:solidFill>
                  <a:schemeClr val="tx1"/>
                </a:solidFill>
                <a:latin typeface="+mj-lt"/>
                <a:ea typeface="+mj-ea"/>
                <a:cs typeface="+mj-cs"/>
              </a:rPr>
              <a:t>Simulator Identical to Plant Control Room - Today</a:t>
            </a:r>
          </a:p>
        </p:txBody>
      </p:sp>
      <p:sp>
        <p:nvSpPr>
          <p:cNvPr id="12297"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290" name="Picture 2" descr="In An Identical Simulator, Pilgrim Operators Prep For ...">
            <a:extLst>
              <a:ext uri="{FF2B5EF4-FFF2-40B4-BE49-F238E27FC236}">
                <a16:creationId xmlns:a16="http://schemas.microsoft.com/office/drawing/2014/main" id="{1776AB07-26EA-3306-9356-B9C4CDA0722D}"/>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4654296" y="1079552"/>
            <a:ext cx="7214616" cy="46714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67753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223" name="Rectangle 9222">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6EAA240-C689-08D0-0545-F60914CB4150}"/>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4600" kern="1200">
                <a:solidFill>
                  <a:schemeClr val="tx1"/>
                </a:solidFill>
                <a:latin typeface="+mj-lt"/>
                <a:ea typeface="+mj-ea"/>
                <a:cs typeface="+mj-cs"/>
              </a:rPr>
              <a:t>Gran Turismo - How Good is Your Simulator?</a:t>
            </a:r>
          </a:p>
        </p:txBody>
      </p:sp>
      <p:sp>
        <p:nvSpPr>
          <p:cNvPr id="9225"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218" name="Picture 2" descr="undefined">
            <a:extLst>
              <a:ext uri="{FF2B5EF4-FFF2-40B4-BE49-F238E27FC236}">
                <a16:creationId xmlns:a16="http://schemas.microsoft.com/office/drawing/2014/main" id="{2E055004-926C-ED34-95CA-6924499D1799}"/>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4654296" y="1007406"/>
            <a:ext cx="7214616" cy="48157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40875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DA2E7C1E-2B5A-4BBA-AE51-1CD8C19309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6">
            <a:extLst>
              <a:ext uri="{FF2B5EF4-FFF2-40B4-BE49-F238E27FC236}">
                <a16:creationId xmlns:a16="http://schemas.microsoft.com/office/drawing/2014/main" id="{43DF76B1-5174-4FAF-9D19-FFEE984268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38200" y="720953"/>
            <a:ext cx="10515600" cy="5416094"/>
          </a:xfrm>
          <a:custGeom>
            <a:avLst/>
            <a:gdLst>
              <a:gd name="connsiteX0" fmla="*/ 0 w 10515600"/>
              <a:gd name="connsiteY0" fmla="*/ 0 h 5416094"/>
              <a:gd name="connsiteX1" fmla="*/ 552069 w 10515600"/>
              <a:gd name="connsiteY1" fmla="*/ 0 h 5416094"/>
              <a:gd name="connsiteX2" fmla="*/ 893826 w 10515600"/>
              <a:gd name="connsiteY2" fmla="*/ 0 h 5416094"/>
              <a:gd name="connsiteX3" fmla="*/ 1761363 w 10515600"/>
              <a:gd name="connsiteY3" fmla="*/ 0 h 5416094"/>
              <a:gd name="connsiteX4" fmla="*/ 2313432 w 10515600"/>
              <a:gd name="connsiteY4" fmla="*/ 0 h 5416094"/>
              <a:gd name="connsiteX5" fmla="*/ 2865501 w 10515600"/>
              <a:gd name="connsiteY5" fmla="*/ 0 h 5416094"/>
              <a:gd name="connsiteX6" fmla="*/ 3733038 w 10515600"/>
              <a:gd name="connsiteY6" fmla="*/ 0 h 5416094"/>
              <a:gd name="connsiteX7" fmla="*/ 4179951 w 10515600"/>
              <a:gd name="connsiteY7" fmla="*/ 0 h 5416094"/>
              <a:gd name="connsiteX8" fmla="*/ 5047488 w 10515600"/>
              <a:gd name="connsiteY8" fmla="*/ 0 h 5416094"/>
              <a:gd name="connsiteX9" fmla="*/ 5915025 w 10515600"/>
              <a:gd name="connsiteY9" fmla="*/ 0 h 5416094"/>
              <a:gd name="connsiteX10" fmla="*/ 6572250 w 10515600"/>
              <a:gd name="connsiteY10" fmla="*/ 0 h 5416094"/>
              <a:gd name="connsiteX11" fmla="*/ 7439787 w 10515600"/>
              <a:gd name="connsiteY11" fmla="*/ 0 h 5416094"/>
              <a:gd name="connsiteX12" fmla="*/ 7991856 w 10515600"/>
              <a:gd name="connsiteY12" fmla="*/ 0 h 5416094"/>
              <a:gd name="connsiteX13" fmla="*/ 8543925 w 10515600"/>
              <a:gd name="connsiteY13" fmla="*/ 0 h 5416094"/>
              <a:gd name="connsiteX14" fmla="*/ 9306306 w 10515600"/>
              <a:gd name="connsiteY14" fmla="*/ 0 h 5416094"/>
              <a:gd name="connsiteX15" fmla="*/ 9858375 w 10515600"/>
              <a:gd name="connsiteY15" fmla="*/ 0 h 5416094"/>
              <a:gd name="connsiteX16" fmla="*/ 10515600 w 10515600"/>
              <a:gd name="connsiteY16" fmla="*/ 0 h 5416094"/>
              <a:gd name="connsiteX17" fmla="*/ 10515600 w 10515600"/>
              <a:gd name="connsiteY17" fmla="*/ 785334 h 5416094"/>
              <a:gd name="connsiteX18" fmla="*/ 10515600 w 10515600"/>
              <a:gd name="connsiteY18" fmla="*/ 1516506 h 5416094"/>
              <a:gd name="connsiteX19" fmla="*/ 10515600 w 10515600"/>
              <a:gd name="connsiteY19" fmla="*/ 2247679 h 5416094"/>
              <a:gd name="connsiteX20" fmla="*/ 10515600 w 10515600"/>
              <a:gd name="connsiteY20" fmla="*/ 2762208 h 5416094"/>
              <a:gd name="connsiteX21" fmla="*/ 10515600 w 10515600"/>
              <a:gd name="connsiteY21" fmla="*/ 3330898 h 5416094"/>
              <a:gd name="connsiteX22" fmla="*/ 10515600 w 10515600"/>
              <a:gd name="connsiteY22" fmla="*/ 4062071 h 5416094"/>
              <a:gd name="connsiteX23" fmla="*/ 10515600 w 10515600"/>
              <a:gd name="connsiteY23" fmla="*/ 4684921 h 5416094"/>
              <a:gd name="connsiteX24" fmla="*/ 10515600 w 10515600"/>
              <a:gd name="connsiteY24" fmla="*/ 5416094 h 5416094"/>
              <a:gd name="connsiteX25" fmla="*/ 9753219 w 10515600"/>
              <a:gd name="connsiteY25" fmla="*/ 5416094 h 5416094"/>
              <a:gd name="connsiteX26" fmla="*/ 9411462 w 10515600"/>
              <a:gd name="connsiteY26" fmla="*/ 5416094 h 5416094"/>
              <a:gd name="connsiteX27" fmla="*/ 8754237 w 10515600"/>
              <a:gd name="connsiteY27" fmla="*/ 5416094 h 5416094"/>
              <a:gd name="connsiteX28" fmla="*/ 8307324 w 10515600"/>
              <a:gd name="connsiteY28" fmla="*/ 5416094 h 5416094"/>
              <a:gd name="connsiteX29" fmla="*/ 7544943 w 10515600"/>
              <a:gd name="connsiteY29" fmla="*/ 5416094 h 5416094"/>
              <a:gd name="connsiteX30" fmla="*/ 7098030 w 10515600"/>
              <a:gd name="connsiteY30" fmla="*/ 5416094 h 5416094"/>
              <a:gd name="connsiteX31" fmla="*/ 6335649 w 10515600"/>
              <a:gd name="connsiteY31" fmla="*/ 5416094 h 5416094"/>
              <a:gd name="connsiteX32" fmla="*/ 5993892 w 10515600"/>
              <a:gd name="connsiteY32" fmla="*/ 5416094 h 5416094"/>
              <a:gd name="connsiteX33" fmla="*/ 5231511 w 10515600"/>
              <a:gd name="connsiteY33" fmla="*/ 5416094 h 5416094"/>
              <a:gd name="connsiteX34" fmla="*/ 4784598 w 10515600"/>
              <a:gd name="connsiteY34" fmla="*/ 5416094 h 5416094"/>
              <a:gd name="connsiteX35" fmla="*/ 4442841 w 10515600"/>
              <a:gd name="connsiteY35" fmla="*/ 5416094 h 5416094"/>
              <a:gd name="connsiteX36" fmla="*/ 3995928 w 10515600"/>
              <a:gd name="connsiteY36" fmla="*/ 5416094 h 5416094"/>
              <a:gd name="connsiteX37" fmla="*/ 3233547 w 10515600"/>
              <a:gd name="connsiteY37" fmla="*/ 5416094 h 5416094"/>
              <a:gd name="connsiteX38" fmla="*/ 2786634 w 10515600"/>
              <a:gd name="connsiteY38" fmla="*/ 5416094 h 5416094"/>
              <a:gd name="connsiteX39" fmla="*/ 2444877 w 10515600"/>
              <a:gd name="connsiteY39" fmla="*/ 5416094 h 5416094"/>
              <a:gd name="connsiteX40" fmla="*/ 1997964 w 10515600"/>
              <a:gd name="connsiteY40" fmla="*/ 5416094 h 5416094"/>
              <a:gd name="connsiteX41" fmla="*/ 1445895 w 10515600"/>
              <a:gd name="connsiteY41" fmla="*/ 5416094 h 5416094"/>
              <a:gd name="connsiteX42" fmla="*/ 788670 w 10515600"/>
              <a:gd name="connsiteY42" fmla="*/ 5416094 h 5416094"/>
              <a:gd name="connsiteX43" fmla="*/ 0 w 10515600"/>
              <a:gd name="connsiteY43" fmla="*/ 5416094 h 5416094"/>
              <a:gd name="connsiteX44" fmla="*/ 0 w 10515600"/>
              <a:gd name="connsiteY44" fmla="*/ 4630760 h 5416094"/>
              <a:gd name="connsiteX45" fmla="*/ 0 w 10515600"/>
              <a:gd name="connsiteY45" fmla="*/ 3953749 h 5416094"/>
              <a:gd name="connsiteX46" fmla="*/ 0 w 10515600"/>
              <a:gd name="connsiteY46" fmla="*/ 3276737 h 5416094"/>
              <a:gd name="connsiteX47" fmla="*/ 0 w 10515600"/>
              <a:gd name="connsiteY47" fmla="*/ 2599725 h 5416094"/>
              <a:gd name="connsiteX48" fmla="*/ 0 w 10515600"/>
              <a:gd name="connsiteY48" fmla="*/ 1922713 h 5416094"/>
              <a:gd name="connsiteX49" fmla="*/ 0 w 10515600"/>
              <a:gd name="connsiteY49" fmla="*/ 1299863 h 5416094"/>
              <a:gd name="connsiteX50" fmla="*/ 0 w 10515600"/>
              <a:gd name="connsiteY50" fmla="*/ 0 h 5416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0515600" h="5416094"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24919" y="196329"/>
                  <a:pt x="10549062" y="488432"/>
                  <a:pt x="10515600" y="785334"/>
                </a:cubicBezTo>
                <a:cubicBezTo>
                  <a:pt x="10482138" y="1082236"/>
                  <a:pt x="10536385" y="1323726"/>
                  <a:pt x="10515600" y="1516506"/>
                </a:cubicBezTo>
                <a:cubicBezTo>
                  <a:pt x="10494815" y="1709286"/>
                  <a:pt x="10546328" y="2097632"/>
                  <a:pt x="10515600" y="2247679"/>
                </a:cubicBezTo>
                <a:cubicBezTo>
                  <a:pt x="10484872" y="2397726"/>
                  <a:pt x="10491771" y="2577292"/>
                  <a:pt x="10515600" y="2762208"/>
                </a:cubicBezTo>
                <a:cubicBezTo>
                  <a:pt x="10539429" y="2947124"/>
                  <a:pt x="10511007" y="3105736"/>
                  <a:pt x="10515600" y="3330898"/>
                </a:cubicBezTo>
                <a:cubicBezTo>
                  <a:pt x="10520194" y="3556060"/>
                  <a:pt x="10497393" y="3882611"/>
                  <a:pt x="10515600" y="4062071"/>
                </a:cubicBezTo>
                <a:cubicBezTo>
                  <a:pt x="10533807" y="4241531"/>
                  <a:pt x="10544791" y="4505155"/>
                  <a:pt x="10515600" y="4684921"/>
                </a:cubicBezTo>
                <a:cubicBezTo>
                  <a:pt x="10486410" y="4864687"/>
                  <a:pt x="10497356" y="5246484"/>
                  <a:pt x="10515600" y="5416094"/>
                </a:cubicBezTo>
                <a:cubicBezTo>
                  <a:pt x="10245623" y="5445692"/>
                  <a:pt x="10029676" y="5415505"/>
                  <a:pt x="9753219" y="5416094"/>
                </a:cubicBezTo>
                <a:cubicBezTo>
                  <a:pt x="9476762" y="5416683"/>
                  <a:pt x="9553148" y="5422760"/>
                  <a:pt x="9411462" y="5416094"/>
                </a:cubicBezTo>
                <a:cubicBezTo>
                  <a:pt x="9269776" y="5409428"/>
                  <a:pt x="8927709" y="5385012"/>
                  <a:pt x="8754237" y="5416094"/>
                </a:cubicBezTo>
                <a:cubicBezTo>
                  <a:pt x="8580766" y="5447176"/>
                  <a:pt x="8413264" y="5410024"/>
                  <a:pt x="8307324" y="5416094"/>
                </a:cubicBezTo>
                <a:cubicBezTo>
                  <a:pt x="8201384" y="5422164"/>
                  <a:pt x="7912690" y="5421686"/>
                  <a:pt x="7544943" y="5416094"/>
                </a:cubicBezTo>
                <a:cubicBezTo>
                  <a:pt x="7177196" y="5410502"/>
                  <a:pt x="7304235" y="5418502"/>
                  <a:pt x="7098030" y="5416094"/>
                </a:cubicBezTo>
                <a:cubicBezTo>
                  <a:pt x="6891825" y="5413686"/>
                  <a:pt x="6541479" y="5434609"/>
                  <a:pt x="6335649" y="5416094"/>
                </a:cubicBezTo>
                <a:cubicBezTo>
                  <a:pt x="6129819" y="5397579"/>
                  <a:pt x="6106541" y="5402791"/>
                  <a:pt x="5993892" y="5416094"/>
                </a:cubicBezTo>
                <a:cubicBezTo>
                  <a:pt x="5881243" y="5429397"/>
                  <a:pt x="5545248" y="5437743"/>
                  <a:pt x="5231511" y="5416094"/>
                </a:cubicBezTo>
                <a:cubicBezTo>
                  <a:pt x="4917774" y="5394445"/>
                  <a:pt x="4963237" y="5426599"/>
                  <a:pt x="4784598" y="5416094"/>
                </a:cubicBezTo>
                <a:cubicBezTo>
                  <a:pt x="4605959" y="5405589"/>
                  <a:pt x="4605904" y="5406658"/>
                  <a:pt x="4442841" y="5416094"/>
                </a:cubicBezTo>
                <a:cubicBezTo>
                  <a:pt x="4279778" y="5425530"/>
                  <a:pt x="4177180" y="5426138"/>
                  <a:pt x="3995928" y="5416094"/>
                </a:cubicBezTo>
                <a:cubicBezTo>
                  <a:pt x="3814676" y="5406050"/>
                  <a:pt x="3516440" y="5429234"/>
                  <a:pt x="3233547" y="5416094"/>
                </a:cubicBezTo>
                <a:cubicBezTo>
                  <a:pt x="2950654" y="5402954"/>
                  <a:pt x="2884354" y="5436103"/>
                  <a:pt x="2786634" y="5416094"/>
                </a:cubicBezTo>
                <a:cubicBezTo>
                  <a:pt x="2688914" y="5396085"/>
                  <a:pt x="2522958" y="5423232"/>
                  <a:pt x="2444877" y="5416094"/>
                </a:cubicBezTo>
                <a:cubicBezTo>
                  <a:pt x="2366796" y="5408956"/>
                  <a:pt x="2104768" y="5395479"/>
                  <a:pt x="1997964" y="5416094"/>
                </a:cubicBezTo>
                <a:cubicBezTo>
                  <a:pt x="1891160" y="5436709"/>
                  <a:pt x="1573016" y="5412376"/>
                  <a:pt x="1445895" y="5416094"/>
                </a:cubicBezTo>
                <a:cubicBezTo>
                  <a:pt x="1318774" y="5419812"/>
                  <a:pt x="986443" y="5400529"/>
                  <a:pt x="788670" y="5416094"/>
                </a:cubicBezTo>
                <a:cubicBezTo>
                  <a:pt x="590897" y="5431659"/>
                  <a:pt x="363709" y="5381266"/>
                  <a:pt x="0" y="5416094"/>
                </a:cubicBezTo>
                <a:cubicBezTo>
                  <a:pt x="-22973" y="5218643"/>
                  <a:pt x="-26699" y="5010779"/>
                  <a:pt x="0" y="4630760"/>
                </a:cubicBezTo>
                <a:cubicBezTo>
                  <a:pt x="26699" y="4250741"/>
                  <a:pt x="-15389" y="4196664"/>
                  <a:pt x="0" y="3953749"/>
                </a:cubicBezTo>
                <a:cubicBezTo>
                  <a:pt x="15389" y="3710834"/>
                  <a:pt x="468" y="3611311"/>
                  <a:pt x="0" y="3276737"/>
                </a:cubicBezTo>
                <a:cubicBezTo>
                  <a:pt x="-468" y="2942163"/>
                  <a:pt x="15360" y="2781998"/>
                  <a:pt x="0" y="2599725"/>
                </a:cubicBezTo>
                <a:cubicBezTo>
                  <a:pt x="-15360" y="2417452"/>
                  <a:pt x="14816" y="2100232"/>
                  <a:pt x="0" y="1922713"/>
                </a:cubicBezTo>
                <a:cubicBezTo>
                  <a:pt x="-14816" y="1745194"/>
                  <a:pt x="-24648" y="1604167"/>
                  <a:pt x="0" y="1299863"/>
                </a:cubicBezTo>
                <a:cubicBezTo>
                  <a:pt x="24648" y="995559"/>
                  <a:pt x="2182" y="279525"/>
                  <a:pt x="0" y="0"/>
                </a:cubicBezTo>
                <a:close/>
              </a:path>
            </a:pathLst>
          </a:custGeom>
          <a:noFill/>
          <a:ln w="4762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5DE38F9-AF9D-7950-CE84-78F73F416C54}"/>
              </a:ext>
            </a:extLst>
          </p:cNvPr>
          <p:cNvSpPr>
            <a:spLocks/>
          </p:cNvSpPr>
          <p:nvPr/>
        </p:nvSpPr>
        <p:spPr>
          <a:xfrm>
            <a:off x="990600" y="1582611"/>
            <a:ext cx="10134600" cy="1545282"/>
          </a:xfrm>
          <a:prstGeom prst="rect">
            <a:avLst/>
          </a:prstGeom>
        </p:spPr>
        <p:txBody>
          <a:bodyPr/>
          <a:lstStyle/>
          <a:p>
            <a:pPr algn="ctr" defTabSz="438912">
              <a:spcAft>
                <a:spcPts val="600"/>
              </a:spcAft>
            </a:pPr>
            <a:r>
              <a:rPr lang="en-US" sz="2688" kern="1200">
                <a:solidFill>
                  <a:schemeClr val="tx1"/>
                </a:solidFill>
                <a:latin typeface="+mn-lt"/>
                <a:ea typeface="+mn-ea"/>
                <a:cs typeface="+mn-cs"/>
              </a:rPr>
              <a:t>SIMULATOR FEATURE FRAMEWORK:</a:t>
            </a:r>
            <a:br>
              <a:rPr lang="en-US" sz="2688" kern="1200">
                <a:solidFill>
                  <a:schemeClr val="tx1"/>
                </a:solidFill>
                <a:latin typeface="+mn-lt"/>
                <a:ea typeface="+mn-ea"/>
                <a:cs typeface="+mn-cs"/>
              </a:rPr>
            </a:br>
            <a:r>
              <a:rPr lang="en-US" sz="2688" kern="1200">
                <a:solidFill>
                  <a:schemeClr val="tx1"/>
                </a:solidFill>
                <a:latin typeface="+mn-lt"/>
                <a:ea typeface="+mn-ea"/>
                <a:cs typeface="+mn-cs"/>
              </a:rPr>
              <a:t>REQUIREMENTS TO</a:t>
            </a:r>
            <a:br>
              <a:rPr lang="en-US" sz="2688" kern="1200">
                <a:solidFill>
                  <a:schemeClr val="tx1"/>
                </a:solidFill>
                <a:latin typeface="+mn-lt"/>
                <a:ea typeface="+mn-ea"/>
                <a:cs typeface="+mn-cs"/>
              </a:rPr>
            </a:br>
            <a:r>
              <a:rPr lang="en-US" sz="2688" kern="1200">
                <a:solidFill>
                  <a:schemeClr val="tx1"/>
                </a:solidFill>
                <a:latin typeface="+mn-lt"/>
                <a:ea typeface="+mn-ea"/>
                <a:cs typeface="+mn-cs"/>
              </a:rPr>
              <a:t>SUPPORT TRAINING, RESEARCH, AND EDUCATION</a:t>
            </a:r>
          </a:p>
          <a:p>
            <a:pPr defTabSz="438912">
              <a:spcAft>
                <a:spcPts val="600"/>
              </a:spcAft>
            </a:pPr>
            <a:endParaRPr lang="en-US" sz="1728" kern="1200">
              <a:solidFill>
                <a:schemeClr val="tx1"/>
              </a:solidFill>
              <a:latin typeface="+mn-lt"/>
              <a:ea typeface="+mn-ea"/>
              <a:cs typeface="+mn-cs"/>
            </a:endParaRPr>
          </a:p>
          <a:p>
            <a:pPr marL="0" indent="0">
              <a:spcAft>
                <a:spcPts val="600"/>
              </a:spcAft>
              <a:buNone/>
            </a:pPr>
            <a:endParaRPr lang="en-US"/>
          </a:p>
        </p:txBody>
      </p:sp>
      <p:sp>
        <p:nvSpPr>
          <p:cNvPr id="9" name="TextBox 8">
            <a:extLst>
              <a:ext uri="{FF2B5EF4-FFF2-40B4-BE49-F238E27FC236}">
                <a16:creationId xmlns:a16="http://schemas.microsoft.com/office/drawing/2014/main" id="{997D6F15-6DB1-3212-D8D2-B9C069FD9858}"/>
              </a:ext>
            </a:extLst>
          </p:cNvPr>
          <p:cNvSpPr txBox="1"/>
          <p:nvPr/>
        </p:nvSpPr>
        <p:spPr>
          <a:xfrm>
            <a:off x="3277005" y="3524244"/>
            <a:ext cx="5875130" cy="1690764"/>
          </a:xfrm>
          <a:prstGeom prst="rect">
            <a:avLst/>
          </a:prstGeom>
          <a:noFill/>
        </p:spPr>
        <p:txBody>
          <a:bodyPr wrap="square">
            <a:spAutoFit/>
          </a:bodyPr>
          <a:lstStyle/>
          <a:p>
            <a:pPr defTabSz="438912">
              <a:spcAft>
                <a:spcPts val="600"/>
              </a:spcAft>
            </a:pPr>
            <a:r>
              <a:rPr lang="en-US" sz="1728" kern="1200">
                <a:solidFill>
                  <a:srgbClr val="222222"/>
                </a:solidFill>
                <a:highlight>
                  <a:srgbClr val="FFFFFF"/>
                </a:highlight>
                <a:latin typeface="Arial" panose="020B0604020202020204" pitchFamily="34" charset="0"/>
                <a:ea typeface="+mn-ea"/>
                <a:cs typeface="+mn-cs"/>
              </a:rPr>
              <a:t>Gideon, O., &amp; Ulrich, T. A. (2023, September). Simulator Feature Framework: Requirements to Support Training, Research, and Education. In </a:t>
            </a:r>
            <a:r>
              <a:rPr lang="en-US" sz="1728" i="1" kern="1200">
                <a:solidFill>
                  <a:srgbClr val="222222"/>
                </a:solidFill>
                <a:highlight>
                  <a:srgbClr val="FFFFFF"/>
                </a:highlight>
                <a:latin typeface="Arial" panose="020B0604020202020204" pitchFamily="34" charset="0"/>
                <a:ea typeface="+mn-ea"/>
                <a:cs typeface="+mn-cs"/>
              </a:rPr>
              <a:t>Proceedings of the Human Factors and Ergonomics Society Annual Meeting</a:t>
            </a:r>
            <a:r>
              <a:rPr lang="en-US" sz="1728" kern="1200">
                <a:solidFill>
                  <a:srgbClr val="222222"/>
                </a:solidFill>
                <a:highlight>
                  <a:srgbClr val="FFFFFF"/>
                </a:highlight>
                <a:latin typeface="Arial" panose="020B0604020202020204" pitchFamily="34" charset="0"/>
                <a:ea typeface="+mn-ea"/>
                <a:cs typeface="+mn-cs"/>
              </a:rPr>
              <a:t> (Vol. 67, No. 1, pp. 1109-1115). Sage CA: Los Angeles, CA: SAGE Publications.</a:t>
            </a:r>
            <a:endParaRPr lang="en-US"/>
          </a:p>
        </p:txBody>
      </p:sp>
    </p:spTree>
    <p:extLst>
      <p:ext uri="{BB962C8B-B14F-4D97-AF65-F5344CB8AC3E}">
        <p14:creationId xmlns:p14="http://schemas.microsoft.com/office/powerpoint/2010/main" val="19977369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F496D12-EE53-3E3B-5B7F-EFE12E43915A}"/>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6100" kern="1200">
                <a:solidFill>
                  <a:schemeClr val="tx1"/>
                </a:solidFill>
                <a:latin typeface="+mj-lt"/>
                <a:ea typeface="+mj-ea"/>
                <a:cs typeface="+mj-cs"/>
              </a:rPr>
              <a:t>Types of Current Simulators</a:t>
            </a:r>
          </a:p>
        </p:txBody>
      </p:sp>
      <p:sp>
        <p:nvSpPr>
          <p:cNvPr id="12"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black and white chart with white text&#10;&#10;Description automatically generated">
            <a:extLst>
              <a:ext uri="{FF2B5EF4-FFF2-40B4-BE49-F238E27FC236}">
                <a16:creationId xmlns:a16="http://schemas.microsoft.com/office/drawing/2014/main" id="{1916AF1E-063D-E5A1-CA8C-F850BE5E5A17}"/>
              </a:ext>
            </a:extLst>
          </p:cNvPr>
          <p:cNvPicPr>
            <a:picLocks noGrp="1" noChangeAspect="1"/>
          </p:cNvPicPr>
          <p:nvPr>
            <p:ph idx="1"/>
          </p:nvPr>
        </p:nvPicPr>
        <p:blipFill>
          <a:blip r:embed="rId3"/>
          <a:stretch>
            <a:fillRect/>
          </a:stretch>
        </p:blipFill>
        <p:spPr>
          <a:xfrm>
            <a:off x="4176360" y="1168400"/>
            <a:ext cx="7692552" cy="4230903"/>
          </a:xfrm>
          <a:prstGeom prst="rect">
            <a:avLst/>
          </a:prstGeom>
        </p:spPr>
      </p:pic>
    </p:spTree>
    <p:extLst>
      <p:ext uri="{BB962C8B-B14F-4D97-AF65-F5344CB8AC3E}">
        <p14:creationId xmlns:p14="http://schemas.microsoft.com/office/powerpoint/2010/main" val="33825912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345" name="Rectangle 14344">
            <a:extLst>
              <a:ext uri="{FF2B5EF4-FFF2-40B4-BE49-F238E27FC236}">
                <a16:creationId xmlns:a16="http://schemas.microsoft.com/office/drawing/2014/main" id="{A8908DB7-C3A6-4FCB-9820-CEE02B398C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A5436AE-7660-ABAE-85BB-46B65AF19E54}"/>
              </a:ext>
            </a:extLst>
          </p:cNvPr>
          <p:cNvSpPr>
            <a:spLocks noGrp="1"/>
          </p:cNvSpPr>
          <p:nvPr>
            <p:ph type="title"/>
          </p:nvPr>
        </p:nvSpPr>
        <p:spPr>
          <a:xfrm>
            <a:off x="630936" y="640823"/>
            <a:ext cx="3419856" cy="5583148"/>
          </a:xfrm>
        </p:spPr>
        <p:txBody>
          <a:bodyPr anchor="ctr">
            <a:normAutofit/>
          </a:bodyPr>
          <a:lstStyle/>
          <a:p>
            <a:r>
              <a:rPr lang="en-US" sz="5000"/>
              <a:t>Human Systems Simulation Laboratory (HSSL)</a:t>
            </a:r>
            <a:br>
              <a:rPr lang="en-US" sz="5000"/>
            </a:br>
            <a:r>
              <a:rPr lang="en-US" sz="5000"/>
              <a:t>Idaho National Laboratory</a:t>
            </a:r>
          </a:p>
        </p:txBody>
      </p:sp>
      <p:sp>
        <p:nvSpPr>
          <p:cNvPr id="14347" name="sketch line">
            <a:extLst>
              <a:ext uri="{FF2B5EF4-FFF2-40B4-BE49-F238E27FC236}">
                <a16:creationId xmlns:a16="http://schemas.microsoft.com/office/drawing/2014/main" id="{535742DD-1B16-4E9D-B715-0D74B4574A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267200" y="630936"/>
            <a:ext cx="18288" cy="5590381"/>
          </a:xfrm>
          <a:custGeom>
            <a:avLst/>
            <a:gdLst>
              <a:gd name="connsiteX0" fmla="*/ 0 w 18288"/>
              <a:gd name="connsiteY0" fmla="*/ 0 h 5590381"/>
              <a:gd name="connsiteX1" fmla="*/ 18288 w 18288"/>
              <a:gd name="connsiteY1" fmla="*/ 0 h 5590381"/>
              <a:gd name="connsiteX2" fmla="*/ 18288 w 18288"/>
              <a:gd name="connsiteY2" fmla="*/ 754701 h 5590381"/>
              <a:gd name="connsiteX3" fmla="*/ 18288 w 18288"/>
              <a:gd name="connsiteY3" fmla="*/ 1565307 h 5590381"/>
              <a:gd name="connsiteX4" fmla="*/ 18288 w 18288"/>
              <a:gd name="connsiteY4" fmla="*/ 2152297 h 5590381"/>
              <a:gd name="connsiteX5" fmla="*/ 18288 w 18288"/>
              <a:gd name="connsiteY5" fmla="*/ 2906998 h 5590381"/>
              <a:gd name="connsiteX6" fmla="*/ 18288 w 18288"/>
              <a:gd name="connsiteY6" fmla="*/ 3549892 h 5590381"/>
              <a:gd name="connsiteX7" fmla="*/ 18288 w 18288"/>
              <a:gd name="connsiteY7" fmla="*/ 4080978 h 5590381"/>
              <a:gd name="connsiteX8" fmla="*/ 18288 w 18288"/>
              <a:gd name="connsiteY8" fmla="*/ 4835680 h 5590381"/>
              <a:gd name="connsiteX9" fmla="*/ 18288 w 18288"/>
              <a:gd name="connsiteY9" fmla="*/ 5590381 h 5590381"/>
              <a:gd name="connsiteX10" fmla="*/ 0 w 18288"/>
              <a:gd name="connsiteY10" fmla="*/ 5590381 h 5590381"/>
              <a:gd name="connsiteX11" fmla="*/ 0 w 18288"/>
              <a:gd name="connsiteY11" fmla="*/ 4835680 h 5590381"/>
              <a:gd name="connsiteX12" fmla="*/ 0 w 18288"/>
              <a:gd name="connsiteY12" fmla="*/ 4304593 h 5590381"/>
              <a:gd name="connsiteX13" fmla="*/ 0 w 18288"/>
              <a:gd name="connsiteY13" fmla="*/ 3773507 h 5590381"/>
              <a:gd name="connsiteX14" fmla="*/ 0 w 18288"/>
              <a:gd name="connsiteY14" fmla="*/ 3186517 h 5590381"/>
              <a:gd name="connsiteX15" fmla="*/ 0 w 18288"/>
              <a:gd name="connsiteY15" fmla="*/ 2487720 h 5590381"/>
              <a:gd name="connsiteX16" fmla="*/ 0 w 18288"/>
              <a:gd name="connsiteY16" fmla="*/ 1956633 h 5590381"/>
              <a:gd name="connsiteX17" fmla="*/ 0 w 18288"/>
              <a:gd name="connsiteY17" fmla="*/ 1425547 h 5590381"/>
              <a:gd name="connsiteX18" fmla="*/ 0 w 18288"/>
              <a:gd name="connsiteY18" fmla="*/ 614942 h 5590381"/>
              <a:gd name="connsiteX19" fmla="*/ 0 w 18288"/>
              <a:gd name="connsiteY19" fmla="*/ 0 h 5590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8288" h="5590381" fill="none" extrusionOk="0">
                <a:moveTo>
                  <a:pt x="0" y="0"/>
                </a:moveTo>
                <a:cubicBezTo>
                  <a:pt x="7726" y="-435"/>
                  <a:pt x="14198" y="437"/>
                  <a:pt x="18288" y="0"/>
                </a:cubicBezTo>
                <a:cubicBezTo>
                  <a:pt x="-5226" y="225076"/>
                  <a:pt x="46275" y="562283"/>
                  <a:pt x="18288" y="754701"/>
                </a:cubicBezTo>
                <a:cubicBezTo>
                  <a:pt x="-9699" y="947119"/>
                  <a:pt x="30081" y="1239251"/>
                  <a:pt x="18288" y="1565307"/>
                </a:cubicBezTo>
                <a:cubicBezTo>
                  <a:pt x="6495" y="1891363"/>
                  <a:pt x="7160" y="1999140"/>
                  <a:pt x="18288" y="2152297"/>
                </a:cubicBezTo>
                <a:cubicBezTo>
                  <a:pt x="29417" y="2305454"/>
                  <a:pt x="28705" y="2598333"/>
                  <a:pt x="18288" y="2906998"/>
                </a:cubicBezTo>
                <a:cubicBezTo>
                  <a:pt x="7871" y="3215663"/>
                  <a:pt x="35263" y="3327412"/>
                  <a:pt x="18288" y="3549892"/>
                </a:cubicBezTo>
                <a:cubicBezTo>
                  <a:pt x="1313" y="3772372"/>
                  <a:pt x="38561" y="3843836"/>
                  <a:pt x="18288" y="4080978"/>
                </a:cubicBezTo>
                <a:cubicBezTo>
                  <a:pt x="-1985" y="4318120"/>
                  <a:pt x="-3806" y="4511166"/>
                  <a:pt x="18288" y="4835680"/>
                </a:cubicBezTo>
                <a:cubicBezTo>
                  <a:pt x="40382" y="5160194"/>
                  <a:pt x="-13070" y="5401748"/>
                  <a:pt x="18288" y="5590381"/>
                </a:cubicBezTo>
                <a:cubicBezTo>
                  <a:pt x="12010" y="5589863"/>
                  <a:pt x="6799" y="5589982"/>
                  <a:pt x="0" y="5590381"/>
                </a:cubicBezTo>
                <a:cubicBezTo>
                  <a:pt x="-6480" y="5250523"/>
                  <a:pt x="-32148" y="5052531"/>
                  <a:pt x="0" y="4835680"/>
                </a:cubicBezTo>
                <a:cubicBezTo>
                  <a:pt x="32148" y="4618829"/>
                  <a:pt x="5352" y="4496374"/>
                  <a:pt x="0" y="4304593"/>
                </a:cubicBezTo>
                <a:cubicBezTo>
                  <a:pt x="-5352" y="4112812"/>
                  <a:pt x="9645" y="3919423"/>
                  <a:pt x="0" y="3773507"/>
                </a:cubicBezTo>
                <a:cubicBezTo>
                  <a:pt x="-9645" y="3627591"/>
                  <a:pt x="-10654" y="3330687"/>
                  <a:pt x="0" y="3186517"/>
                </a:cubicBezTo>
                <a:cubicBezTo>
                  <a:pt x="10654" y="3042347"/>
                  <a:pt x="18181" y="2635923"/>
                  <a:pt x="0" y="2487720"/>
                </a:cubicBezTo>
                <a:cubicBezTo>
                  <a:pt x="-18181" y="2339517"/>
                  <a:pt x="-7947" y="2113537"/>
                  <a:pt x="0" y="1956633"/>
                </a:cubicBezTo>
                <a:cubicBezTo>
                  <a:pt x="7947" y="1799729"/>
                  <a:pt x="-15145" y="1657735"/>
                  <a:pt x="0" y="1425547"/>
                </a:cubicBezTo>
                <a:cubicBezTo>
                  <a:pt x="15145" y="1193359"/>
                  <a:pt x="-23832" y="948054"/>
                  <a:pt x="0" y="614942"/>
                </a:cubicBezTo>
                <a:cubicBezTo>
                  <a:pt x="23832" y="281831"/>
                  <a:pt x="2816" y="129878"/>
                  <a:pt x="0" y="0"/>
                </a:cubicBezTo>
                <a:close/>
              </a:path>
              <a:path w="18288" h="5590381" stroke="0" extrusionOk="0">
                <a:moveTo>
                  <a:pt x="0" y="0"/>
                </a:moveTo>
                <a:cubicBezTo>
                  <a:pt x="5871" y="848"/>
                  <a:pt x="11713" y="-200"/>
                  <a:pt x="18288" y="0"/>
                </a:cubicBezTo>
                <a:cubicBezTo>
                  <a:pt x="41141" y="165299"/>
                  <a:pt x="3613" y="427555"/>
                  <a:pt x="18288" y="698798"/>
                </a:cubicBezTo>
                <a:cubicBezTo>
                  <a:pt x="32963" y="970041"/>
                  <a:pt x="19680" y="1226199"/>
                  <a:pt x="18288" y="1397595"/>
                </a:cubicBezTo>
                <a:cubicBezTo>
                  <a:pt x="16896" y="1568991"/>
                  <a:pt x="38798" y="1794517"/>
                  <a:pt x="18288" y="2152297"/>
                </a:cubicBezTo>
                <a:cubicBezTo>
                  <a:pt x="-2222" y="2510077"/>
                  <a:pt x="40846" y="2594424"/>
                  <a:pt x="18288" y="2739287"/>
                </a:cubicBezTo>
                <a:cubicBezTo>
                  <a:pt x="-4270" y="2884150"/>
                  <a:pt x="27117" y="3129706"/>
                  <a:pt x="18288" y="3493988"/>
                </a:cubicBezTo>
                <a:cubicBezTo>
                  <a:pt x="9459" y="3858270"/>
                  <a:pt x="54201" y="4041447"/>
                  <a:pt x="18288" y="4304593"/>
                </a:cubicBezTo>
                <a:cubicBezTo>
                  <a:pt x="-17625" y="4567740"/>
                  <a:pt x="49627" y="5149125"/>
                  <a:pt x="18288" y="5590381"/>
                </a:cubicBezTo>
                <a:cubicBezTo>
                  <a:pt x="10860" y="5590744"/>
                  <a:pt x="7568" y="5590157"/>
                  <a:pt x="0" y="5590381"/>
                </a:cubicBezTo>
                <a:cubicBezTo>
                  <a:pt x="36767" y="5266821"/>
                  <a:pt x="-16223" y="5116146"/>
                  <a:pt x="0" y="4835680"/>
                </a:cubicBezTo>
                <a:cubicBezTo>
                  <a:pt x="16223" y="4555214"/>
                  <a:pt x="-16316" y="4356490"/>
                  <a:pt x="0" y="4136882"/>
                </a:cubicBezTo>
                <a:cubicBezTo>
                  <a:pt x="16316" y="3917274"/>
                  <a:pt x="8005" y="3773465"/>
                  <a:pt x="0" y="3549892"/>
                </a:cubicBezTo>
                <a:cubicBezTo>
                  <a:pt x="-8005" y="3326319"/>
                  <a:pt x="27623" y="3052456"/>
                  <a:pt x="0" y="2851094"/>
                </a:cubicBezTo>
                <a:cubicBezTo>
                  <a:pt x="-27623" y="2649732"/>
                  <a:pt x="5614" y="2455815"/>
                  <a:pt x="0" y="2264104"/>
                </a:cubicBezTo>
                <a:cubicBezTo>
                  <a:pt x="-5614" y="2072393"/>
                  <a:pt x="22598" y="1990723"/>
                  <a:pt x="0" y="1733018"/>
                </a:cubicBezTo>
                <a:cubicBezTo>
                  <a:pt x="-22598" y="1475313"/>
                  <a:pt x="-6965" y="1369123"/>
                  <a:pt x="0" y="1090124"/>
                </a:cubicBezTo>
                <a:cubicBezTo>
                  <a:pt x="6965" y="811125"/>
                  <a:pt x="-19273" y="50704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3114097614">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338" name="Picture 2">
            <a:extLst>
              <a:ext uri="{FF2B5EF4-FFF2-40B4-BE49-F238E27FC236}">
                <a16:creationId xmlns:a16="http://schemas.microsoft.com/office/drawing/2014/main" id="{B3B1D029-CA6D-9E6A-B12E-69BFD8292F33}"/>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459226" y="1901180"/>
            <a:ext cx="6894576" cy="290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51082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367" name="Rectangle 15366">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B182670-61ED-75C7-C10F-BD1EB72D91CF}"/>
              </a:ext>
            </a:extLst>
          </p:cNvPr>
          <p:cNvSpPr>
            <a:spLocks noGrp="1"/>
          </p:cNvSpPr>
          <p:nvPr>
            <p:ph type="title"/>
          </p:nvPr>
        </p:nvSpPr>
        <p:spPr>
          <a:xfrm>
            <a:off x="630936" y="640080"/>
            <a:ext cx="4818888" cy="1481328"/>
          </a:xfrm>
        </p:spPr>
        <p:txBody>
          <a:bodyPr vert="horz" lIns="91440" tIns="45720" rIns="91440" bIns="45720" rtlCol="0" anchor="b">
            <a:normAutofit/>
          </a:bodyPr>
          <a:lstStyle/>
          <a:p>
            <a:r>
              <a:rPr lang="en-US" sz="4600" kern="1200">
                <a:solidFill>
                  <a:schemeClr val="tx1"/>
                </a:solidFill>
                <a:latin typeface="+mj-lt"/>
                <a:ea typeface="+mj-ea"/>
                <a:cs typeface="+mj-cs"/>
              </a:rPr>
              <a:t>Rancor Microworld Simulator</a:t>
            </a:r>
          </a:p>
        </p:txBody>
      </p:sp>
      <p:sp>
        <p:nvSpPr>
          <p:cNvPr id="15369"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CF58AEC4-DF12-8413-A598-42C0C66B7D92}"/>
              </a:ext>
            </a:extLst>
          </p:cNvPr>
          <p:cNvSpPr txBox="1"/>
          <p:nvPr/>
        </p:nvSpPr>
        <p:spPr>
          <a:xfrm>
            <a:off x="630936" y="2660904"/>
            <a:ext cx="4818888" cy="3547872"/>
          </a:xfrm>
          <a:prstGeom prst="rect">
            <a:avLst/>
          </a:prstGeom>
        </p:spPr>
        <p:txBody>
          <a:bodyPr vert="horz" lIns="91440" tIns="45720" rIns="91440" bIns="45720" rtlCol="0" anchor="t">
            <a:normAutofit/>
          </a:bodyPr>
          <a:lstStyle/>
          <a:p>
            <a:pPr indent="-228600" defTabSz="914400">
              <a:lnSpc>
                <a:spcPct val="90000"/>
              </a:lnSpc>
              <a:spcAft>
                <a:spcPts val="600"/>
              </a:spcAft>
              <a:buFont typeface="Arial" panose="020B0604020202020204" pitchFamily="34" charset="0"/>
              <a:buChar char="•"/>
            </a:pPr>
            <a:r>
              <a:rPr lang="en-US" sz="2200" b="0" i="0">
                <a:effectLst/>
                <a:highlight>
                  <a:srgbClr val="FFFFFF"/>
                </a:highlight>
              </a:rPr>
              <a:t>Ulrich, T.A., Lew, R.T., Werner, S., &amp; Boring, R.L. (2017). Rancor: A Gamified Microworld Nuclear Power Plant Simulation for Engineering Psychology Research and Process Control Applications. </a:t>
            </a:r>
            <a:r>
              <a:rPr lang="en-US" sz="2200" b="0" i="1">
                <a:effectLst/>
              </a:rPr>
              <a:t>Proceedings of the Human Factors and Ergonomics Society Annual Meeting, 61</a:t>
            </a:r>
            <a:r>
              <a:rPr lang="en-US" sz="2200" b="0" i="0">
                <a:effectLst/>
                <a:highlight>
                  <a:srgbClr val="FFFFFF"/>
                </a:highlight>
              </a:rPr>
              <a:t>, 398 - 402.</a:t>
            </a:r>
            <a:endParaRPr lang="en-US" sz="2200"/>
          </a:p>
        </p:txBody>
      </p:sp>
      <p:pic>
        <p:nvPicPr>
          <p:cNvPr id="15362" name="Picture 2">
            <a:extLst>
              <a:ext uri="{FF2B5EF4-FFF2-40B4-BE49-F238E27FC236}">
                <a16:creationId xmlns:a16="http://schemas.microsoft.com/office/drawing/2014/main" id="{CEB983E0-A779-B303-FDC4-0DF31C7FC9D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6099048" y="1852724"/>
            <a:ext cx="5458968" cy="315255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CB91FA6-AAB6-475D-99CB-8FF06A6AE94F}"/>
              </a:ext>
            </a:extLst>
          </p:cNvPr>
          <p:cNvSpPr txBox="1"/>
          <p:nvPr/>
        </p:nvSpPr>
        <p:spPr>
          <a:xfrm>
            <a:off x="2072640" y="5196006"/>
            <a:ext cx="7087868" cy="369332"/>
          </a:xfrm>
          <a:prstGeom prst="rect">
            <a:avLst/>
          </a:prstGeom>
          <a:solidFill>
            <a:schemeClr val="bg1"/>
          </a:solidFill>
        </p:spPr>
        <p:txBody>
          <a:bodyPr wrap="square" rtlCol="0">
            <a:spAutoFit/>
          </a:bodyPr>
          <a:lstStyle/>
          <a:p>
            <a:endParaRPr lang="en-US" dirty="0"/>
          </a:p>
        </p:txBody>
      </p:sp>
    </p:spTree>
    <p:extLst>
      <p:ext uri="{BB962C8B-B14F-4D97-AF65-F5344CB8AC3E}">
        <p14:creationId xmlns:p14="http://schemas.microsoft.com/office/powerpoint/2010/main" val="26538930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35EBEC0-33F7-8F3B-F90B-09648AFD089B}"/>
              </a:ext>
            </a:extLst>
          </p:cNvPr>
          <p:cNvSpPr>
            <a:spLocks noGrp="1"/>
          </p:cNvSpPr>
          <p:nvPr>
            <p:ph type="title"/>
          </p:nvPr>
        </p:nvSpPr>
        <p:spPr>
          <a:xfrm>
            <a:off x="841248" y="548640"/>
            <a:ext cx="3600860" cy="5431536"/>
          </a:xfrm>
        </p:spPr>
        <p:txBody>
          <a:bodyPr>
            <a:normAutofit/>
          </a:bodyPr>
          <a:lstStyle/>
          <a:p>
            <a:r>
              <a:rPr lang="en-US" sz="4200">
                <a:effectLst/>
                <a:latin typeface="Helvetica" pitchFamily="2" charset="0"/>
              </a:rPr>
              <a:t>Simulator Features &amp; Capabilities that Support User Requirements</a:t>
            </a:r>
            <a:br>
              <a:rPr lang="en-US" sz="4200">
                <a:effectLst/>
                <a:latin typeface="Helvetica" pitchFamily="2" charset="0"/>
              </a:rPr>
            </a:br>
            <a:endParaRPr lang="en-US" sz="4200"/>
          </a:p>
        </p:txBody>
      </p:sp>
      <p:sp>
        <p:nvSpPr>
          <p:cNvPr id="10"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885ADE67-EC1F-D7AF-E308-DAB7E7128F82}"/>
              </a:ext>
            </a:extLst>
          </p:cNvPr>
          <p:cNvSpPr>
            <a:spLocks noGrp="1"/>
          </p:cNvSpPr>
          <p:nvPr>
            <p:ph idx="1"/>
          </p:nvPr>
        </p:nvSpPr>
        <p:spPr>
          <a:xfrm>
            <a:off x="5126418" y="552091"/>
            <a:ext cx="6224335" cy="5431536"/>
          </a:xfrm>
        </p:spPr>
        <p:txBody>
          <a:bodyPr anchor="ctr">
            <a:normAutofit/>
          </a:bodyPr>
          <a:lstStyle/>
          <a:p>
            <a:r>
              <a:rPr lang="en-US" sz="2200">
                <a:effectLst/>
                <a:latin typeface="Helvetica" pitchFamily="2" charset="0"/>
              </a:rPr>
              <a:t>Reconfigurable Simulator Software</a:t>
            </a:r>
          </a:p>
          <a:p>
            <a:r>
              <a:rPr lang="en-US" sz="2200">
                <a:effectLst/>
                <a:latin typeface="Helvetica" pitchFamily="2" charset="0"/>
              </a:rPr>
              <a:t>Open-source</a:t>
            </a:r>
            <a:r>
              <a:rPr lang="en-US" sz="2200">
                <a:latin typeface="Helvetica" pitchFamily="2" charset="0"/>
              </a:rPr>
              <a:t> </a:t>
            </a:r>
            <a:r>
              <a:rPr lang="en-US" sz="2200">
                <a:effectLst/>
                <a:latin typeface="Helvetica" pitchFamily="2" charset="0"/>
              </a:rPr>
              <a:t>Software</a:t>
            </a:r>
            <a:r>
              <a:rPr lang="en-US" sz="2200">
                <a:latin typeface="Helvetica" pitchFamily="2" charset="0"/>
              </a:rPr>
              <a:t> </a:t>
            </a:r>
            <a:r>
              <a:rPr lang="en-US" sz="2200">
                <a:effectLst/>
                <a:latin typeface="Helvetica" pitchFamily="2" charset="0"/>
              </a:rPr>
              <a:t>Development Model</a:t>
            </a:r>
          </a:p>
          <a:p>
            <a:r>
              <a:rPr lang="en-US" sz="2200">
                <a:effectLst/>
                <a:latin typeface="Helvetica" pitchFamily="2" charset="0"/>
              </a:rPr>
              <a:t>Integrated Human</a:t>
            </a:r>
            <a:r>
              <a:rPr lang="en-US" sz="2200">
                <a:latin typeface="Helvetica" pitchFamily="2" charset="0"/>
              </a:rPr>
              <a:t> </a:t>
            </a:r>
            <a:r>
              <a:rPr lang="en-US" sz="2200">
                <a:effectLst/>
                <a:latin typeface="Helvetica" pitchFamily="2" charset="0"/>
              </a:rPr>
              <a:t>Performance</a:t>
            </a:r>
            <a:r>
              <a:rPr lang="en-US" sz="2200">
                <a:latin typeface="Helvetica" pitchFamily="2" charset="0"/>
              </a:rPr>
              <a:t> </a:t>
            </a:r>
            <a:r>
              <a:rPr lang="en-US" sz="2200">
                <a:effectLst/>
                <a:latin typeface="Helvetica" pitchFamily="2" charset="0"/>
              </a:rPr>
              <a:t>Measurement System</a:t>
            </a:r>
          </a:p>
          <a:p>
            <a:r>
              <a:rPr lang="en-US" sz="2200">
                <a:effectLst/>
                <a:latin typeface="Helvetica" pitchFamily="2" charset="0"/>
              </a:rPr>
              <a:t>Remote Access</a:t>
            </a:r>
          </a:p>
          <a:p>
            <a:r>
              <a:rPr lang="en-US" sz="2200">
                <a:effectLst/>
                <a:latin typeface="Helvetica" pitchFamily="2" charset="0"/>
              </a:rPr>
              <a:t>Cybersecurity Support</a:t>
            </a:r>
          </a:p>
          <a:p>
            <a:r>
              <a:rPr lang="en-US" sz="2200">
                <a:effectLst/>
                <a:latin typeface="Helvetica" pitchFamily="2" charset="0"/>
              </a:rPr>
              <a:t>Representation of Advanced</a:t>
            </a:r>
            <a:r>
              <a:rPr lang="en-US" sz="2200">
                <a:latin typeface="Helvetica" pitchFamily="2" charset="0"/>
              </a:rPr>
              <a:t> </a:t>
            </a:r>
            <a:r>
              <a:rPr lang="en-US" sz="2200">
                <a:effectLst/>
                <a:latin typeface="Helvetica" pitchFamily="2" charset="0"/>
              </a:rPr>
              <a:t>Reactor Concepts</a:t>
            </a:r>
          </a:p>
          <a:p>
            <a:r>
              <a:rPr lang="en-US" sz="2200">
                <a:effectLst/>
                <a:latin typeface="Helvetica" pitchFamily="2" charset="0"/>
              </a:rPr>
              <a:t>Human Reliability Analysis</a:t>
            </a:r>
          </a:p>
          <a:p>
            <a:r>
              <a:rPr lang="en-US" sz="2200">
                <a:effectLst/>
                <a:latin typeface="Helvetica" pitchFamily="2" charset="0"/>
              </a:rPr>
              <a:t>Scenario Configurability across all Plant</a:t>
            </a:r>
            <a:r>
              <a:rPr lang="en-US" sz="2200">
                <a:latin typeface="Helvetica" pitchFamily="2" charset="0"/>
              </a:rPr>
              <a:t> </a:t>
            </a:r>
            <a:r>
              <a:rPr lang="en-US" sz="2200">
                <a:effectLst/>
                <a:latin typeface="Helvetica" pitchFamily="2" charset="0"/>
              </a:rPr>
              <a:t>Operational States</a:t>
            </a:r>
            <a:endParaRPr lang="en-US" sz="2200"/>
          </a:p>
        </p:txBody>
      </p:sp>
    </p:spTree>
    <p:extLst>
      <p:ext uri="{BB962C8B-B14F-4D97-AF65-F5344CB8AC3E}">
        <p14:creationId xmlns:p14="http://schemas.microsoft.com/office/powerpoint/2010/main" val="39580769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AE7479A-021A-4525-B8EE-8DFF20E71218}"/>
              </a:ext>
            </a:extLst>
          </p:cNvPr>
          <p:cNvSpPr>
            <a:spLocks noGrp="1"/>
          </p:cNvSpPr>
          <p:nvPr>
            <p:ph type="title"/>
          </p:nvPr>
        </p:nvSpPr>
        <p:spPr>
          <a:xfrm>
            <a:off x="838200" y="365125"/>
            <a:ext cx="10515600" cy="1325563"/>
          </a:xfrm>
        </p:spPr>
        <p:txBody>
          <a:bodyPr>
            <a:normAutofit/>
          </a:bodyPr>
          <a:lstStyle/>
          <a:p>
            <a:r>
              <a:rPr lang="en-US" sz="4200">
                <a:effectLst/>
                <a:latin typeface="Helvetica" pitchFamily="2" charset="0"/>
              </a:rPr>
              <a:t>Reconfigurable Simulator Software</a:t>
            </a:r>
            <a:br>
              <a:rPr lang="en-US" sz="4200">
                <a:effectLst/>
                <a:latin typeface="Helvetica" pitchFamily="2" charset="0"/>
              </a:rPr>
            </a:br>
            <a:endParaRPr lang="en-US" sz="4200"/>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5E21C02-9A5E-9B6F-D5DA-44988AD72FFD}"/>
              </a:ext>
            </a:extLst>
          </p:cNvPr>
          <p:cNvSpPr>
            <a:spLocks noGrp="1"/>
          </p:cNvSpPr>
          <p:nvPr>
            <p:ph idx="1"/>
          </p:nvPr>
        </p:nvSpPr>
        <p:spPr>
          <a:xfrm>
            <a:off x="838200" y="1929384"/>
            <a:ext cx="10515600" cy="4251960"/>
          </a:xfrm>
        </p:spPr>
        <p:txBody>
          <a:bodyPr>
            <a:normAutofit/>
          </a:bodyPr>
          <a:lstStyle/>
          <a:p>
            <a:r>
              <a:rPr lang="en-US" sz="2200">
                <a:effectLst/>
                <a:latin typeface="Helvetica" pitchFamily="2" charset="0"/>
              </a:rPr>
              <a:t>Digital control &amp; display</a:t>
            </a:r>
          </a:p>
          <a:p>
            <a:pPr lvl="1"/>
            <a:r>
              <a:rPr lang="en-US" sz="2200">
                <a:latin typeface="Helvetica" pitchFamily="2" charset="0"/>
              </a:rPr>
              <a:t>Accommodate different plants and vendor systems</a:t>
            </a:r>
          </a:p>
          <a:p>
            <a:pPr lvl="1"/>
            <a:r>
              <a:rPr lang="en-US" sz="2200">
                <a:effectLst/>
                <a:latin typeface="Helvetica" pitchFamily="2" charset="0"/>
              </a:rPr>
              <a:t>External validity</a:t>
            </a:r>
          </a:p>
          <a:p>
            <a:r>
              <a:rPr lang="en-US" sz="2200">
                <a:effectLst/>
                <a:latin typeface="Helvetica" pitchFamily="2" charset="0"/>
              </a:rPr>
              <a:t>Client-server software architecture</a:t>
            </a:r>
          </a:p>
          <a:p>
            <a:r>
              <a:rPr lang="en-US" sz="2200">
                <a:effectLst/>
                <a:latin typeface="Helvetica" pitchFamily="2" charset="0"/>
              </a:rPr>
              <a:t>Open-source disk cloning and imaging software</a:t>
            </a:r>
          </a:p>
          <a:p>
            <a:r>
              <a:rPr lang="en-US" sz="2200">
                <a:effectLst/>
                <a:latin typeface="Helvetica" pitchFamily="2" charset="0"/>
              </a:rPr>
              <a:t>Virtualization of server</a:t>
            </a:r>
          </a:p>
          <a:p>
            <a:endParaRPr lang="en-US" sz="2200"/>
          </a:p>
        </p:txBody>
      </p:sp>
    </p:spTree>
    <p:extLst>
      <p:ext uri="{BB962C8B-B14F-4D97-AF65-F5344CB8AC3E}">
        <p14:creationId xmlns:p14="http://schemas.microsoft.com/office/powerpoint/2010/main" val="11193620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921B625-DFA3-D246-E266-17BBFF4E602D}"/>
              </a:ext>
            </a:extLst>
          </p:cNvPr>
          <p:cNvSpPr>
            <a:spLocks noGrp="1"/>
          </p:cNvSpPr>
          <p:nvPr>
            <p:ph type="title"/>
          </p:nvPr>
        </p:nvSpPr>
        <p:spPr>
          <a:xfrm>
            <a:off x="838200" y="365125"/>
            <a:ext cx="10515600" cy="1325563"/>
          </a:xfrm>
        </p:spPr>
        <p:txBody>
          <a:bodyPr>
            <a:normAutofit/>
          </a:bodyPr>
          <a:lstStyle/>
          <a:p>
            <a:r>
              <a:rPr lang="en-US" sz="5400"/>
              <a:t>Simulation</a:t>
            </a:r>
          </a:p>
        </p:txBody>
      </p:sp>
      <p:sp>
        <p:nvSpPr>
          <p:cNvPr id="29"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4171A4B-3CEB-3A02-D6B6-8097403B1FB0}"/>
              </a:ext>
            </a:extLst>
          </p:cNvPr>
          <p:cNvSpPr>
            <a:spLocks noGrp="1"/>
          </p:cNvSpPr>
          <p:nvPr>
            <p:ph idx="1"/>
          </p:nvPr>
        </p:nvSpPr>
        <p:spPr>
          <a:xfrm>
            <a:off x="838200" y="1929384"/>
            <a:ext cx="10515600" cy="4251960"/>
          </a:xfrm>
        </p:spPr>
        <p:txBody>
          <a:bodyPr>
            <a:normAutofit/>
          </a:bodyPr>
          <a:lstStyle/>
          <a:p>
            <a:r>
              <a:rPr lang="en-US" sz="2200"/>
              <a:t>As old as time</a:t>
            </a:r>
          </a:p>
          <a:p>
            <a:r>
              <a:rPr lang="en-US" sz="2200"/>
              <a:t>Simulation vs Modeling</a:t>
            </a:r>
          </a:p>
          <a:p>
            <a:r>
              <a:rPr lang="en-US" sz="2200"/>
              <a:t>Examples</a:t>
            </a:r>
          </a:p>
          <a:p>
            <a:pPr lvl="1"/>
            <a:r>
              <a:rPr lang="en-US" sz="2200"/>
              <a:t>War games</a:t>
            </a:r>
          </a:p>
          <a:p>
            <a:pPr lvl="1"/>
            <a:r>
              <a:rPr lang="en-US" sz="2200"/>
              <a:t>Construction Projects</a:t>
            </a:r>
          </a:p>
          <a:p>
            <a:pPr lvl="1"/>
            <a:r>
              <a:rPr lang="en-US" sz="2200"/>
              <a:t>Fictional stories, fantasy, science fiction</a:t>
            </a:r>
          </a:p>
          <a:p>
            <a:pPr lvl="1"/>
            <a:r>
              <a:rPr lang="en-US" sz="2200"/>
              <a:t>Mental Time Travel</a:t>
            </a:r>
          </a:p>
        </p:txBody>
      </p:sp>
    </p:spTree>
    <p:extLst>
      <p:ext uri="{BB962C8B-B14F-4D97-AF65-F5344CB8AC3E}">
        <p14:creationId xmlns:p14="http://schemas.microsoft.com/office/powerpoint/2010/main" val="36712838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39DDB0A-BA1A-F54D-CB95-02A0E242BE18}"/>
              </a:ext>
            </a:extLst>
          </p:cNvPr>
          <p:cNvSpPr>
            <a:spLocks noGrp="1"/>
          </p:cNvSpPr>
          <p:nvPr>
            <p:ph type="title"/>
          </p:nvPr>
        </p:nvSpPr>
        <p:spPr>
          <a:xfrm>
            <a:off x="838200" y="365125"/>
            <a:ext cx="10515600" cy="1325563"/>
          </a:xfrm>
        </p:spPr>
        <p:txBody>
          <a:bodyPr>
            <a:normAutofit/>
          </a:bodyPr>
          <a:lstStyle/>
          <a:p>
            <a:r>
              <a:rPr lang="en-US" sz="4200">
                <a:effectLst/>
                <a:latin typeface="Helvetica" pitchFamily="2" charset="0"/>
              </a:rPr>
              <a:t>Open-source</a:t>
            </a:r>
            <a:r>
              <a:rPr lang="en-US" sz="4200">
                <a:latin typeface="Helvetica" pitchFamily="2" charset="0"/>
              </a:rPr>
              <a:t> </a:t>
            </a:r>
            <a:r>
              <a:rPr lang="en-US" sz="4200">
                <a:effectLst/>
                <a:latin typeface="Helvetica" pitchFamily="2" charset="0"/>
              </a:rPr>
              <a:t>Software</a:t>
            </a:r>
            <a:r>
              <a:rPr lang="en-US" sz="4200">
                <a:latin typeface="Helvetica" pitchFamily="2" charset="0"/>
              </a:rPr>
              <a:t> </a:t>
            </a:r>
            <a:r>
              <a:rPr lang="en-US" sz="4200">
                <a:effectLst/>
                <a:latin typeface="Helvetica" pitchFamily="2" charset="0"/>
              </a:rPr>
              <a:t>Development Model</a:t>
            </a:r>
            <a:br>
              <a:rPr lang="en-US" sz="4200">
                <a:effectLst/>
                <a:latin typeface="Helvetica" pitchFamily="2" charset="0"/>
              </a:rPr>
            </a:br>
            <a:endParaRPr lang="en-US" sz="4200"/>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4AF8E1F-9E09-22D1-2D6D-BB6C94536BD8}"/>
              </a:ext>
            </a:extLst>
          </p:cNvPr>
          <p:cNvSpPr>
            <a:spLocks noGrp="1"/>
          </p:cNvSpPr>
          <p:nvPr>
            <p:ph idx="1"/>
          </p:nvPr>
        </p:nvSpPr>
        <p:spPr>
          <a:xfrm>
            <a:off x="838200" y="1929384"/>
            <a:ext cx="10515600" cy="4251960"/>
          </a:xfrm>
        </p:spPr>
        <p:txBody>
          <a:bodyPr>
            <a:normAutofit/>
          </a:bodyPr>
          <a:lstStyle/>
          <a:p>
            <a:r>
              <a:rPr lang="en-US" sz="2200">
                <a:effectLst/>
                <a:latin typeface="Helvetica" pitchFamily="2" charset="0"/>
              </a:rPr>
              <a:t>Open-source code user license</a:t>
            </a:r>
          </a:p>
          <a:p>
            <a:pPr lvl="1"/>
            <a:r>
              <a:rPr lang="en-US" sz="2200">
                <a:effectLst/>
                <a:latin typeface="Helvetica" pitchFamily="2" charset="0"/>
              </a:rPr>
              <a:t>High reliability requirements of systems in an NPP requires access to both source code and development history of underlying software for cybersecurity research and reliability studies</a:t>
            </a:r>
          </a:p>
          <a:p>
            <a:pPr lvl="1"/>
            <a:endParaRPr lang="en-US" sz="2200">
              <a:latin typeface="Helvetica" pitchFamily="2" charset="0"/>
            </a:endParaRPr>
          </a:p>
          <a:p>
            <a:pPr lvl="1"/>
            <a:r>
              <a:rPr lang="en-US" sz="2200">
                <a:effectLst/>
                <a:latin typeface="Helvetica" pitchFamily="2" charset="0"/>
              </a:rPr>
              <a:t>High adoption of OS provides large sample size for performance validation for computer-based systems, some still in development stage</a:t>
            </a:r>
          </a:p>
          <a:p>
            <a:pPr lvl="1"/>
            <a:endParaRPr lang="en-US" sz="2200">
              <a:effectLst/>
              <a:latin typeface="Helvetica" pitchFamily="2" charset="0"/>
            </a:endParaRPr>
          </a:p>
          <a:p>
            <a:pPr lvl="1"/>
            <a:r>
              <a:rPr lang="en-US" sz="2200">
                <a:effectLst/>
                <a:latin typeface="Helvetica" pitchFamily="2" charset="0"/>
              </a:rPr>
              <a:t>Digital I&amp;C efforts could benefit from reuse of development history of OSS in control room modernization and advanced reactor development efforts</a:t>
            </a:r>
          </a:p>
          <a:p>
            <a:pPr lvl="1"/>
            <a:endParaRPr lang="en-US" sz="2200">
              <a:effectLst/>
              <a:latin typeface="Helvetica" pitchFamily="2" charset="0"/>
            </a:endParaRPr>
          </a:p>
          <a:p>
            <a:pPr lvl="1"/>
            <a:endParaRPr lang="en-US" sz="2200">
              <a:effectLst/>
              <a:latin typeface="Helvetica" pitchFamily="2" charset="0"/>
            </a:endParaRPr>
          </a:p>
          <a:p>
            <a:endParaRPr lang="en-US" sz="2200"/>
          </a:p>
        </p:txBody>
      </p:sp>
    </p:spTree>
    <p:extLst>
      <p:ext uri="{BB962C8B-B14F-4D97-AF65-F5344CB8AC3E}">
        <p14:creationId xmlns:p14="http://schemas.microsoft.com/office/powerpoint/2010/main" val="30717250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B29083-CE47-5AEC-4FBC-EBCB57B1174A}"/>
              </a:ext>
            </a:extLst>
          </p:cNvPr>
          <p:cNvSpPr>
            <a:spLocks noGrp="1"/>
          </p:cNvSpPr>
          <p:nvPr>
            <p:ph type="title"/>
          </p:nvPr>
        </p:nvSpPr>
        <p:spPr>
          <a:xfrm>
            <a:off x="838200" y="365125"/>
            <a:ext cx="10515600" cy="1325563"/>
          </a:xfrm>
        </p:spPr>
        <p:txBody>
          <a:bodyPr>
            <a:normAutofit/>
          </a:bodyPr>
          <a:lstStyle/>
          <a:p>
            <a:r>
              <a:rPr lang="en-US" sz="3000">
                <a:effectLst/>
                <a:latin typeface="Helvetica" pitchFamily="2" charset="0"/>
              </a:rPr>
              <a:t>Integrated Human</a:t>
            </a:r>
            <a:r>
              <a:rPr lang="en-US" sz="3000">
                <a:latin typeface="Helvetica" pitchFamily="2" charset="0"/>
              </a:rPr>
              <a:t> </a:t>
            </a:r>
            <a:r>
              <a:rPr lang="en-US" sz="3000">
                <a:effectLst/>
                <a:latin typeface="Helvetica" pitchFamily="2" charset="0"/>
              </a:rPr>
              <a:t>Performance</a:t>
            </a:r>
            <a:r>
              <a:rPr lang="en-US" sz="3000">
                <a:latin typeface="Helvetica" pitchFamily="2" charset="0"/>
              </a:rPr>
              <a:t> </a:t>
            </a:r>
            <a:r>
              <a:rPr lang="en-US" sz="3000">
                <a:effectLst/>
                <a:latin typeface="Helvetica" pitchFamily="2" charset="0"/>
              </a:rPr>
              <a:t>Measurement System</a:t>
            </a:r>
            <a:br>
              <a:rPr lang="en-US" sz="3000">
                <a:effectLst/>
                <a:latin typeface="Helvetica" pitchFamily="2" charset="0"/>
              </a:rPr>
            </a:br>
            <a:endParaRPr lang="en-US" sz="3000"/>
          </a:p>
        </p:txBody>
      </p:sp>
      <p:sp>
        <p:nvSpPr>
          <p:cNvPr id="13"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ontent Placeholder 5">
            <a:extLst>
              <a:ext uri="{FF2B5EF4-FFF2-40B4-BE49-F238E27FC236}">
                <a16:creationId xmlns:a16="http://schemas.microsoft.com/office/drawing/2014/main" id="{7869BCA8-B66A-2A94-0BEE-2993887C16CE}"/>
              </a:ext>
            </a:extLst>
          </p:cNvPr>
          <p:cNvSpPr>
            <a:spLocks noGrp="1"/>
          </p:cNvSpPr>
          <p:nvPr>
            <p:ph idx="1"/>
          </p:nvPr>
        </p:nvSpPr>
        <p:spPr>
          <a:xfrm>
            <a:off x="838200" y="1929384"/>
            <a:ext cx="10515600" cy="4251960"/>
          </a:xfrm>
        </p:spPr>
        <p:txBody>
          <a:bodyPr>
            <a:normAutofit/>
          </a:bodyPr>
          <a:lstStyle/>
          <a:p>
            <a:r>
              <a:rPr lang="en-US" sz="2200">
                <a:effectLst/>
                <a:latin typeface="Helvetica" pitchFamily="2" charset="0"/>
              </a:rPr>
              <a:t>Observation gallery</a:t>
            </a:r>
          </a:p>
          <a:p>
            <a:pPr lvl="1"/>
            <a:r>
              <a:rPr lang="en-US" sz="2200">
                <a:effectLst/>
                <a:latin typeface="Helvetica" pitchFamily="2" charset="0"/>
              </a:rPr>
              <a:t>Trainers, students, researchers</a:t>
            </a:r>
          </a:p>
          <a:p>
            <a:r>
              <a:rPr lang="en-US" sz="2200">
                <a:effectLst/>
                <a:latin typeface="Helvetica" pitchFamily="2" charset="0"/>
              </a:rPr>
              <a:t>Multiple measurement system – eye tracking, physiological measurement, video, and audio data capture</a:t>
            </a:r>
          </a:p>
          <a:p>
            <a:r>
              <a:rPr lang="en-US" sz="2200">
                <a:effectLst/>
                <a:latin typeface="Helvetica" pitchFamily="2" charset="0"/>
              </a:rPr>
              <a:t>Real-time synchronization of multiple data sources</a:t>
            </a:r>
          </a:p>
          <a:p>
            <a:endParaRPr lang="en-US" sz="2200"/>
          </a:p>
        </p:txBody>
      </p:sp>
    </p:spTree>
    <p:extLst>
      <p:ext uri="{BB962C8B-B14F-4D97-AF65-F5344CB8AC3E}">
        <p14:creationId xmlns:p14="http://schemas.microsoft.com/office/powerpoint/2010/main" val="30706783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5861EFC-F2F7-BC81-0B51-2523B9D7E077}"/>
              </a:ext>
            </a:extLst>
          </p:cNvPr>
          <p:cNvSpPr>
            <a:spLocks noGrp="1"/>
          </p:cNvSpPr>
          <p:nvPr>
            <p:ph type="title"/>
          </p:nvPr>
        </p:nvSpPr>
        <p:spPr>
          <a:xfrm>
            <a:off x="841248" y="548640"/>
            <a:ext cx="3600860" cy="5431536"/>
          </a:xfrm>
        </p:spPr>
        <p:txBody>
          <a:bodyPr>
            <a:normAutofit/>
          </a:bodyPr>
          <a:lstStyle/>
          <a:p>
            <a:r>
              <a:rPr lang="en-US" sz="5400">
                <a:effectLst/>
                <a:latin typeface="Helvetica" pitchFamily="2" charset="0"/>
              </a:rPr>
              <a:t>Remote Access</a:t>
            </a:r>
            <a:br>
              <a:rPr lang="en-US" sz="5400">
                <a:effectLst/>
                <a:latin typeface="Helvetica" pitchFamily="2" charset="0"/>
              </a:rPr>
            </a:br>
            <a:endParaRPr lang="en-US" sz="5400"/>
          </a:p>
        </p:txBody>
      </p:sp>
      <p:sp>
        <p:nvSpPr>
          <p:cNvPr id="10"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11EC120-BB72-7F51-6539-0B9736564CC8}"/>
              </a:ext>
            </a:extLst>
          </p:cNvPr>
          <p:cNvSpPr>
            <a:spLocks noGrp="1"/>
          </p:cNvSpPr>
          <p:nvPr>
            <p:ph idx="1"/>
          </p:nvPr>
        </p:nvSpPr>
        <p:spPr>
          <a:xfrm>
            <a:off x="5126418" y="552091"/>
            <a:ext cx="6224335" cy="5431536"/>
          </a:xfrm>
        </p:spPr>
        <p:txBody>
          <a:bodyPr anchor="ctr">
            <a:normAutofit/>
          </a:bodyPr>
          <a:lstStyle/>
          <a:p>
            <a:r>
              <a:rPr lang="en-US" sz="2200">
                <a:latin typeface="Helvetica" pitchFamily="2" charset="0"/>
              </a:rPr>
              <a:t>Open operation to distance learning and certifications</a:t>
            </a:r>
          </a:p>
          <a:p>
            <a:pPr lvl="1"/>
            <a:r>
              <a:rPr lang="en-US" sz="2200">
                <a:latin typeface="Helvetica" pitchFamily="2" charset="0"/>
              </a:rPr>
              <a:t>Large capital cost for installation</a:t>
            </a:r>
          </a:p>
          <a:p>
            <a:pPr lvl="1"/>
            <a:r>
              <a:rPr lang="en-US" sz="2200">
                <a:effectLst/>
                <a:latin typeface="Helvetica" pitchFamily="2" charset="0"/>
              </a:rPr>
              <a:t>Remote troubleshooting and maintenance</a:t>
            </a:r>
          </a:p>
          <a:p>
            <a:pPr lvl="1"/>
            <a:r>
              <a:rPr lang="en-US" sz="2200">
                <a:latin typeface="Helvetica" pitchFamily="2" charset="0"/>
              </a:rPr>
              <a:t>Simulator observation hours can be met on-line for plant operators</a:t>
            </a:r>
          </a:p>
          <a:p>
            <a:r>
              <a:rPr lang="en-US" sz="2200">
                <a:effectLst/>
                <a:latin typeface="Helvetica" pitchFamily="2" charset="0"/>
              </a:rPr>
              <a:t>Security achieved through secure network</a:t>
            </a:r>
          </a:p>
          <a:p>
            <a:pPr lvl="1"/>
            <a:r>
              <a:rPr lang="en-US" sz="2200">
                <a:latin typeface="Helvetica" pitchFamily="2" charset="0"/>
              </a:rPr>
              <a:t>Virtual Private Network (</a:t>
            </a:r>
            <a:r>
              <a:rPr lang="en-US" sz="2200">
                <a:effectLst/>
                <a:latin typeface="Helvetica" pitchFamily="2" charset="0"/>
              </a:rPr>
              <a:t>VPN)</a:t>
            </a:r>
          </a:p>
          <a:p>
            <a:endParaRPr lang="en-US" sz="2200"/>
          </a:p>
        </p:txBody>
      </p:sp>
    </p:spTree>
    <p:extLst>
      <p:ext uri="{BB962C8B-B14F-4D97-AF65-F5344CB8AC3E}">
        <p14:creationId xmlns:p14="http://schemas.microsoft.com/office/powerpoint/2010/main" val="24652497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4A64AFD-C733-7E64-0A66-2DAB69681413}"/>
              </a:ext>
            </a:extLst>
          </p:cNvPr>
          <p:cNvSpPr>
            <a:spLocks noGrp="1"/>
          </p:cNvSpPr>
          <p:nvPr>
            <p:ph type="title"/>
          </p:nvPr>
        </p:nvSpPr>
        <p:spPr>
          <a:xfrm>
            <a:off x="635000" y="640823"/>
            <a:ext cx="3418659" cy="5583148"/>
          </a:xfrm>
        </p:spPr>
        <p:txBody>
          <a:bodyPr anchor="ctr">
            <a:normAutofit/>
          </a:bodyPr>
          <a:lstStyle/>
          <a:p>
            <a:r>
              <a:rPr lang="en-US" sz="3800">
                <a:effectLst/>
                <a:latin typeface="Helvetica" pitchFamily="2" charset="0"/>
              </a:rPr>
              <a:t>Cybersecurity Support</a:t>
            </a:r>
            <a:br>
              <a:rPr lang="en-US" sz="3800">
                <a:effectLst/>
                <a:latin typeface="Helvetica" pitchFamily="2" charset="0"/>
              </a:rPr>
            </a:br>
            <a:endParaRPr lang="en-US" sz="3800"/>
          </a:p>
        </p:txBody>
      </p:sp>
      <p:sp>
        <p:nvSpPr>
          <p:cNvPr id="11"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394A16FC-E813-5052-63C7-86D1A965A312}"/>
              </a:ext>
            </a:extLst>
          </p:cNvPr>
          <p:cNvGraphicFramePr>
            <a:graphicFrameLocks noGrp="1"/>
          </p:cNvGraphicFramePr>
          <p:nvPr>
            <p:ph idx="1"/>
            <p:extLst>
              <p:ext uri="{D42A27DB-BD31-4B8C-83A1-F6EECF244321}">
                <p14:modId xmlns:p14="http://schemas.microsoft.com/office/powerpoint/2010/main" val="3516554496"/>
              </p:ext>
            </p:extLst>
          </p:nvPr>
        </p:nvGraphicFramePr>
        <p:xfrm>
          <a:off x="4648018" y="640822"/>
          <a:ext cx="6900512" cy="553614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671554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66A4EA5-86B2-AB31-15F6-AA0D56CF4A87}"/>
              </a:ext>
            </a:extLst>
          </p:cNvPr>
          <p:cNvSpPr>
            <a:spLocks noGrp="1"/>
          </p:cNvSpPr>
          <p:nvPr>
            <p:ph type="title"/>
          </p:nvPr>
        </p:nvSpPr>
        <p:spPr>
          <a:xfrm>
            <a:off x="838200" y="365125"/>
            <a:ext cx="10515600" cy="1325563"/>
          </a:xfrm>
        </p:spPr>
        <p:txBody>
          <a:bodyPr>
            <a:normAutofit/>
          </a:bodyPr>
          <a:lstStyle/>
          <a:p>
            <a:r>
              <a:rPr lang="en-US" sz="3800">
                <a:effectLst/>
                <a:latin typeface="Helvetica" pitchFamily="2" charset="0"/>
              </a:rPr>
              <a:t>Representation of Advanced</a:t>
            </a:r>
            <a:r>
              <a:rPr lang="en-US" sz="3800">
                <a:latin typeface="Helvetica" pitchFamily="2" charset="0"/>
              </a:rPr>
              <a:t> </a:t>
            </a:r>
            <a:r>
              <a:rPr lang="en-US" sz="3800">
                <a:effectLst/>
                <a:latin typeface="Helvetica" pitchFamily="2" charset="0"/>
              </a:rPr>
              <a:t>Reactor Concepts</a:t>
            </a:r>
            <a:br>
              <a:rPr lang="en-US" sz="3800">
                <a:effectLst/>
                <a:latin typeface="Helvetica" pitchFamily="2" charset="0"/>
              </a:rPr>
            </a:br>
            <a:endParaRPr lang="en-US" sz="3800"/>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1587E4F-235E-BD94-6A39-AA3A7ECDEE6F}"/>
              </a:ext>
            </a:extLst>
          </p:cNvPr>
          <p:cNvSpPr>
            <a:spLocks noGrp="1"/>
          </p:cNvSpPr>
          <p:nvPr>
            <p:ph idx="1"/>
          </p:nvPr>
        </p:nvSpPr>
        <p:spPr>
          <a:xfrm>
            <a:off x="838200" y="1929384"/>
            <a:ext cx="10515600" cy="4251960"/>
          </a:xfrm>
        </p:spPr>
        <p:txBody>
          <a:bodyPr>
            <a:normAutofit/>
          </a:bodyPr>
          <a:lstStyle/>
          <a:p>
            <a:r>
              <a:rPr lang="en-US" sz="2000">
                <a:effectLst/>
                <a:latin typeface="Helvetica" pitchFamily="2" charset="0"/>
              </a:rPr>
              <a:t>Passive safety concepts</a:t>
            </a:r>
          </a:p>
          <a:p>
            <a:pPr lvl="1"/>
            <a:r>
              <a:rPr lang="en-US" sz="2000">
                <a:effectLst/>
                <a:latin typeface="Helvetica" pitchFamily="2" charset="0"/>
              </a:rPr>
              <a:t>Walk away safe</a:t>
            </a:r>
          </a:p>
          <a:p>
            <a:pPr lvl="1"/>
            <a:r>
              <a:rPr lang="en-US" sz="2000">
                <a:latin typeface="Helvetica" pitchFamily="2" charset="0"/>
              </a:rPr>
              <a:t>No active safety equipment required</a:t>
            </a:r>
          </a:p>
          <a:p>
            <a:pPr lvl="1"/>
            <a:r>
              <a:rPr lang="en-US" sz="2000">
                <a:effectLst/>
                <a:latin typeface="Helvetica" pitchFamily="2" charset="0"/>
              </a:rPr>
              <a:t>No offsite electrical power required for safe shutdown</a:t>
            </a:r>
          </a:p>
          <a:p>
            <a:pPr lvl="1"/>
            <a:r>
              <a:rPr lang="en-US" sz="2000">
                <a:latin typeface="Helvetica" pitchFamily="2" charset="0"/>
              </a:rPr>
              <a:t>Emergency Planning Zone at plant site boundary (security fence)</a:t>
            </a:r>
            <a:endParaRPr lang="en-US" sz="2000">
              <a:effectLst/>
              <a:latin typeface="Helvetica" pitchFamily="2" charset="0"/>
            </a:endParaRPr>
          </a:p>
          <a:p>
            <a:r>
              <a:rPr lang="en-US" sz="2000">
                <a:effectLst/>
                <a:latin typeface="Helvetica" pitchFamily="2" charset="0"/>
              </a:rPr>
              <a:t>Versatility of thermal energy concepts</a:t>
            </a:r>
          </a:p>
          <a:p>
            <a:pPr lvl="1"/>
            <a:r>
              <a:rPr lang="en-US" sz="2000">
                <a:latin typeface="Helvetica" pitchFamily="2" charset="0"/>
              </a:rPr>
              <a:t>Hydrogen generation</a:t>
            </a:r>
          </a:p>
          <a:p>
            <a:pPr lvl="1"/>
            <a:r>
              <a:rPr lang="en-US" sz="2000">
                <a:effectLst/>
                <a:latin typeface="Helvetica" pitchFamily="2" charset="0"/>
              </a:rPr>
              <a:t>Hybrid operation for grid balancing</a:t>
            </a:r>
          </a:p>
          <a:p>
            <a:pPr lvl="1"/>
            <a:r>
              <a:rPr lang="en-US" sz="2000">
                <a:latin typeface="Helvetica" pitchFamily="2" charset="0"/>
              </a:rPr>
              <a:t>Micro grid</a:t>
            </a:r>
            <a:endParaRPr lang="en-US" sz="2000">
              <a:effectLst/>
              <a:latin typeface="Helvetica" pitchFamily="2" charset="0"/>
            </a:endParaRPr>
          </a:p>
          <a:p>
            <a:r>
              <a:rPr lang="en-US" sz="2000">
                <a:effectLst/>
                <a:latin typeface="Helvetica" pitchFamily="2" charset="0"/>
              </a:rPr>
              <a:t>Digital instrumentation and control concepts</a:t>
            </a:r>
          </a:p>
          <a:p>
            <a:pPr lvl="1"/>
            <a:r>
              <a:rPr lang="en-US" sz="2000">
                <a:latin typeface="Helvetica" pitchFamily="2" charset="0"/>
              </a:rPr>
              <a:t>Operating multiple units from one control room – NewScale</a:t>
            </a:r>
          </a:p>
          <a:p>
            <a:pPr lvl="1"/>
            <a:r>
              <a:rPr lang="en-US" sz="2000">
                <a:latin typeface="Helvetica" pitchFamily="2" charset="0"/>
              </a:rPr>
              <a:t>Remote operation</a:t>
            </a:r>
          </a:p>
          <a:p>
            <a:pPr lvl="1"/>
            <a:endParaRPr lang="en-US" sz="2000">
              <a:effectLst/>
              <a:latin typeface="Helvetica" pitchFamily="2" charset="0"/>
            </a:endParaRPr>
          </a:p>
          <a:p>
            <a:endParaRPr lang="en-US" sz="2000"/>
          </a:p>
        </p:txBody>
      </p:sp>
    </p:spTree>
    <p:extLst>
      <p:ext uri="{BB962C8B-B14F-4D97-AF65-F5344CB8AC3E}">
        <p14:creationId xmlns:p14="http://schemas.microsoft.com/office/powerpoint/2010/main" val="32544055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393" name="Rectangle 16392">
            <a:extLst>
              <a:ext uri="{FF2B5EF4-FFF2-40B4-BE49-F238E27FC236}">
                <a16:creationId xmlns:a16="http://schemas.microsoft.com/office/drawing/2014/main" id="{533BF18B-C8A1-400D-BBBD-6103EC90FE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EF209E6-A287-7797-346F-5B3C67D5A7FD}"/>
              </a:ext>
            </a:extLst>
          </p:cNvPr>
          <p:cNvSpPr>
            <a:spLocks noGrp="1"/>
          </p:cNvSpPr>
          <p:nvPr>
            <p:ph type="title"/>
          </p:nvPr>
        </p:nvSpPr>
        <p:spPr>
          <a:xfrm>
            <a:off x="9267909" y="2023110"/>
            <a:ext cx="2469624" cy="2846070"/>
          </a:xfrm>
        </p:spPr>
        <p:txBody>
          <a:bodyPr vert="horz" lIns="91440" tIns="45720" rIns="91440" bIns="45720" rtlCol="0" anchor="ctr">
            <a:normAutofit/>
          </a:bodyPr>
          <a:lstStyle/>
          <a:p>
            <a:r>
              <a:rPr lang="en-US" sz="3700" kern="1200">
                <a:solidFill>
                  <a:schemeClr val="tx1"/>
                </a:solidFill>
                <a:latin typeface="+mj-lt"/>
                <a:ea typeface="+mj-ea"/>
                <a:cs typeface="+mj-cs"/>
              </a:rPr>
              <a:t>X-Energy Advanced Reactor Simulator</a:t>
            </a:r>
          </a:p>
        </p:txBody>
      </p:sp>
      <p:sp>
        <p:nvSpPr>
          <p:cNvPr id="16395" name="Rectangle 16394">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433973" y="-827233"/>
            <a:ext cx="1715478" cy="858342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397" name="Rectangle 16396">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2085" y="664308"/>
            <a:ext cx="8082632" cy="560034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386" name="Picture 2" descr="safe nuclear reactor">
            <a:extLst>
              <a:ext uri="{FF2B5EF4-FFF2-40B4-BE49-F238E27FC236}">
                <a16:creationId xmlns:a16="http://schemas.microsoft.com/office/drawing/2014/main" id="{19FCE133-6228-D220-170F-BFB74D3F741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3539" r="8045" b="2"/>
          <a:stretch/>
        </p:blipFill>
        <p:spPr bwMode="auto">
          <a:xfrm>
            <a:off x="545231" y="858525"/>
            <a:ext cx="3719192" cy="521190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a:extLst>
              <a:ext uri="{FF2B5EF4-FFF2-40B4-BE49-F238E27FC236}">
                <a16:creationId xmlns:a16="http://schemas.microsoft.com/office/drawing/2014/main" id="{6345A0A2-3692-F385-45C8-95F2F86BEF26}"/>
              </a:ext>
            </a:extLst>
          </p:cNvPr>
          <p:cNvPicPr>
            <a:picLocks noGrp="1" noChangeAspect="1" noChangeArrowheads="1"/>
          </p:cNvPicPr>
          <p:nvPr>
            <p:ph idx="1"/>
          </p:nvPr>
        </p:nvPicPr>
        <p:blipFill rotWithShape="1">
          <a:blip r:embed="rId4">
            <a:extLst>
              <a:ext uri="{28A0092B-C50C-407E-A947-70E740481C1C}">
                <a14:useLocalDpi xmlns:a14="http://schemas.microsoft.com/office/drawing/2010/main" val="0"/>
              </a:ext>
            </a:extLst>
          </a:blip>
          <a:srcRect l="6107" r="11158" b="-3"/>
          <a:stretch/>
        </p:blipFill>
        <p:spPr bwMode="auto">
          <a:xfrm>
            <a:off x="4457706" y="858524"/>
            <a:ext cx="3685032" cy="2505456"/>
          </a:xfrm>
          <a:prstGeom prst="rect">
            <a:avLst/>
          </a:prstGeom>
          <a:noFill/>
          <a:extLst>
            <a:ext uri="{909E8E84-426E-40DD-AFC4-6F175D3DCCD1}">
              <a14:hiddenFill xmlns:a14="http://schemas.microsoft.com/office/drawing/2010/main">
                <a:solidFill>
                  <a:srgbClr val="FFFFFF"/>
                </a:solidFill>
              </a14:hiddenFill>
            </a:ext>
          </a:extLst>
        </p:spPr>
      </p:pic>
      <p:pic>
        <p:nvPicPr>
          <p:cNvPr id="16388" name="Picture 4">
            <a:extLst>
              <a:ext uri="{FF2B5EF4-FFF2-40B4-BE49-F238E27FC236}">
                <a16:creationId xmlns:a16="http://schemas.microsoft.com/office/drawing/2014/main" id="{74157EA4-3CC7-6B94-73E6-B2DF0C30C8C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24684" r="3" b="13447"/>
          <a:stretch/>
        </p:blipFill>
        <p:spPr bwMode="auto">
          <a:xfrm>
            <a:off x="4457712" y="3564974"/>
            <a:ext cx="3685031" cy="2505456"/>
          </a:xfrm>
          <a:prstGeom prst="rect">
            <a:avLst/>
          </a:prstGeom>
          <a:noFill/>
          <a:extLst>
            <a:ext uri="{909E8E84-426E-40DD-AFC4-6F175D3DCCD1}">
              <a14:hiddenFill xmlns:a14="http://schemas.microsoft.com/office/drawing/2010/main">
                <a:solidFill>
                  <a:srgbClr val="FFFFFF"/>
                </a:solidFill>
              </a14:hiddenFill>
            </a:ext>
          </a:extLst>
        </p:spPr>
      </p:pic>
      <p:sp>
        <p:nvSpPr>
          <p:cNvPr id="16399" name="Rectangle 16398">
            <a:extLst>
              <a:ext uri="{FF2B5EF4-FFF2-40B4-BE49-F238E27FC236}">
                <a16:creationId xmlns:a16="http://schemas.microsoft.com/office/drawing/2014/main" id="{90F533E9-6690-41A8-A372-4C6C622D0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950447" y="3392097"/>
            <a:ext cx="1719072"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2547605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476F790-A54C-2804-B627-5E4CE637B5B2}"/>
              </a:ext>
            </a:extLst>
          </p:cNvPr>
          <p:cNvSpPr>
            <a:spLocks noGrp="1"/>
          </p:cNvSpPr>
          <p:nvPr>
            <p:ph type="title"/>
          </p:nvPr>
        </p:nvSpPr>
        <p:spPr>
          <a:xfrm>
            <a:off x="838200" y="365125"/>
            <a:ext cx="10515600" cy="1325563"/>
          </a:xfrm>
        </p:spPr>
        <p:txBody>
          <a:bodyPr>
            <a:normAutofit/>
          </a:bodyPr>
          <a:lstStyle/>
          <a:p>
            <a:r>
              <a:rPr lang="en-US" sz="4200">
                <a:effectLst/>
                <a:latin typeface="Helvetica" pitchFamily="2" charset="0"/>
              </a:rPr>
              <a:t>Human Reliability Analysis</a:t>
            </a:r>
            <a:br>
              <a:rPr lang="en-US" sz="4200">
                <a:effectLst/>
                <a:latin typeface="Helvetica" pitchFamily="2" charset="0"/>
              </a:rPr>
            </a:br>
            <a:endParaRPr lang="en-US" sz="4200"/>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F882C22-7BA5-1BDE-ED17-645B4926BABD}"/>
              </a:ext>
            </a:extLst>
          </p:cNvPr>
          <p:cNvSpPr>
            <a:spLocks noGrp="1"/>
          </p:cNvSpPr>
          <p:nvPr>
            <p:ph idx="1"/>
          </p:nvPr>
        </p:nvSpPr>
        <p:spPr>
          <a:xfrm>
            <a:off x="838200" y="1929384"/>
            <a:ext cx="10515600" cy="4251960"/>
          </a:xfrm>
        </p:spPr>
        <p:txBody>
          <a:bodyPr>
            <a:normAutofit/>
          </a:bodyPr>
          <a:lstStyle/>
          <a:p>
            <a:pPr marL="0" indent="0">
              <a:buNone/>
            </a:pPr>
            <a:r>
              <a:rPr lang="en-US" sz="2200">
                <a:effectLst/>
                <a:latin typeface="Helvetica" pitchFamily="2" charset="0"/>
              </a:rPr>
              <a:t>(HRA) is a probabilistic means of determining and quantifying chances of human failure events (HFEs) in complex operating environments. In NPP operations, HRA enables examining the likelihood of operator error across all plant operational states.</a:t>
            </a:r>
          </a:p>
          <a:p>
            <a:pPr marL="0" indent="0">
              <a:buNone/>
            </a:pPr>
            <a:r>
              <a:rPr lang="en-US" sz="2200">
                <a:effectLst/>
                <a:latin typeface="Helvetica" pitchFamily="2" charset="0"/>
              </a:rPr>
              <a:t>Ability to model:</a:t>
            </a:r>
          </a:p>
          <a:p>
            <a:r>
              <a:rPr lang="en-US" sz="2200">
                <a:effectLst/>
                <a:latin typeface="Helvetica" pitchFamily="2" charset="0"/>
              </a:rPr>
              <a:t>Pre-initiator events – equipment left in wrong state after maintenance</a:t>
            </a:r>
          </a:p>
          <a:p>
            <a:r>
              <a:rPr lang="en-US" sz="2200">
                <a:effectLst/>
                <a:latin typeface="Helvetica" pitchFamily="2" charset="0"/>
              </a:rPr>
              <a:t>Post-initiator events – poor operator response to an event</a:t>
            </a:r>
          </a:p>
          <a:p>
            <a:r>
              <a:rPr lang="en-US" sz="2200">
                <a:effectLst/>
                <a:latin typeface="Helvetica" pitchFamily="2" charset="0"/>
              </a:rPr>
              <a:t>Performance shaping factors – tired, hot, fatigue</a:t>
            </a:r>
          </a:p>
          <a:p>
            <a:endParaRPr lang="en-US" sz="2200"/>
          </a:p>
        </p:txBody>
      </p:sp>
    </p:spTree>
    <p:extLst>
      <p:ext uri="{BB962C8B-B14F-4D97-AF65-F5344CB8AC3E}">
        <p14:creationId xmlns:p14="http://schemas.microsoft.com/office/powerpoint/2010/main" val="411205657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082B9C9-080F-E610-1E65-6EFADEA3CA96}"/>
              </a:ext>
            </a:extLst>
          </p:cNvPr>
          <p:cNvSpPr>
            <a:spLocks noGrp="1"/>
          </p:cNvSpPr>
          <p:nvPr>
            <p:ph type="title"/>
          </p:nvPr>
        </p:nvSpPr>
        <p:spPr>
          <a:xfrm>
            <a:off x="838200" y="365125"/>
            <a:ext cx="10515600" cy="1325563"/>
          </a:xfrm>
        </p:spPr>
        <p:txBody>
          <a:bodyPr>
            <a:normAutofit/>
          </a:bodyPr>
          <a:lstStyle/>
          <a:p>
            <a:r>
              <a:rPr lang="en-US" sz="3000">
                <a:effectLst/>
                <a:latin typeface="Helvetica" pitchFamily="2" charset="0"/>
              </a:rPr>
              <a:t>Scenario Configurability across all Plant</a:t>
            </a:r>
            <a:r>
              <a:rPr lang="en-US" sz="3000">
                <a:latin typeface="Helvetica" pitchFamily="2" charset="0"/>
              </a:rPr>
              <a:t> </a:t>
            </a:r>
            <a:r>
              <a:rPr lang="en-US" sz="3000">
                <a:effectLst/>
                <a:latin typeface="Helvetica" pitchFamily="2" charset="0"/>
              </a:rPr>
              <a:t>Operational States</a:t>
            </a:r>
            <a:br>
              <a:rPr lang="en-US" sz="3000">
                <a:effectLst/>
                <a:latin typeface="Helvetica" pitchFamily="2" charset="0"/>
              </a:rPr>
            </a:br>
            <a:endParaRPr lang="en-US" sz="3000"/>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9E1BA236-43B9-067E-1C65-685FB460754C}"/>
              </a:ext>
            </a:extLst>
          </p:cNvPr>
          <p:cNvSpPr>
            <a:spLocks noGrp="1"/>
          </p:cNvSpPr>
          <p:nvPr>
            <p:ph idx="1"/>
          </p:nvPr>
        </p:nvSpPr>
        <p:spPr>
          <a:xfrm>
            <a:off x="838200" y="1929384"/>
            <a:ext cx="10515600" cy="4251960"/>
          </a:xfrm>
        </p:spPr>
        <p:txBody>
          <a:bodyPr>
            <a:normAutofit/>
          </a:bodyPr>
          <a:lstStyle/>
          <a:p>
            <a:pPr marL="0" indent="0">
              <a:buNone/>
            </a:pPr>
            <a:r>
              <a:rPr lang="en-US" sz="2200">
                <a:effectLst/>
                <a:latin typeface="Helvetica" pitchFamily="2" charset="0"/>
              </a:rPr>
              <a:t>Ability to model scenarios of:</a:t>
            </a:r>
          </a:p>
          <a:p>
            <a:r>
              <a:rPr lang="en-US" sz="2200">
                <a:effectLst/>
                <a:latin typeface="Helvetica" pitchFamily="2" charset="0"/>
              </a:rPr>
              <a:t>Normal operational state</a:t>
            </a:r>
          </a:p>
          <a:p>
            <a:r>
              <a:rPr lang="en-US" sz="2200">
                <a:effectLst/>
                <a:latin typeface="Helvetica" pitchFamily="2" charset="0"/>
              </a:rPr>
              <a:t>Outage operational state (startup &amp;shutdown)</a:t>
            </a:r>
          </a:p>
          <a:p>
            <a:r>
              <a:rPr lang="en-US" sz="2200">
                <a:effectLst/>
                <a:latin typeface="Helvetica" pitchFamily="2" charset="0"/>
              </a:rPr>
              <a:t>Emergency operational state (LOCA &amp; SGTR)</a:t>
            </a:r>
          </a:p>
          <a:p>
            <a:r>
              <a:rPr lang="en-US" sz="2200">
                <a:effectLst/>
                <a:latin typeface="Helvetica" pitchFamily="2" charset="0"/>
              </a:rPr>
              <a:t>Essential for operational training, operator-in-the-loop studies to understand operator performance under different scenarios</a:t>
            </a:r>
          </a:p>
          <a:p>
            <a:endParaRPr lang="en-US" sz="2200"/>
          </a:p>
        </p:txBody>
      </p:sp>
    </p:spTree>
    <p:extLst>
      <p:ext uri="{BB962C8B-B14F-4D97-AF65-F5344CB8AC3E}">
        <p14:creationId xmlns:p14="http://schemas.microsoft.com/office/powerpoint/2010/main" val="31480388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A39C08-2D91-99EB-B579-EA290C801C68}"/>
              </a:ext>
            </a:extLst>
          </p:cNvPr>
          <p:cNvSpPr>
            <a:spLocks noGrp="1"/>
          </p:cNvSpPr>
          <p:nvPr>
            <p:ph type="title"/>
          </p:nvPr>
        </p:nvSpPr>
        <p:spPr>
          <a:xfrm>
            <a:off x="838200" y="365125"/>
            <a:ext cx="10515600" cy="1325563"/>
          </a:xfrm>
        </p:spPr>
        <p:txBody>
          <a:bodyPr>
            <a:normAutofit/>
          </a:bodyPr>
          <a:lstStyle/>
          <a:p>
            <a:r>
              <a:rPr lang="en-US" sz="5400"/>
              <a:t>Conclusions</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5D0E85A-0076-40F0-6560-BCB536E1EC48}"/>
              </a:ext>
            </a:extLst>
          </p:cNvPr>
          <p:cNvSpPr>
            <a:spLocks noGrp="1"/>
          </p:cNvSpPr>
          <p:nvPr>
            <p:ph idx="1"/>
          </p:nvPr>
        </p:nvSpPr>
        <p:spPr>
          <a:xfrm>
            <a:off x="838200" y="1929384"/>
            <a:ext cx="10515600" cy="4251960"/>
          </a:xfrm>
        </p:spPr>
        <p:txBody>
          <a:bodyPr>
            <a:normAutofit/>
          </a:bodyPr>
          <a:lstStyle/>
          <a:p>
            <a:r>
              <a:rPr lang="en-US" sz="2200" dirty="0">
                <a:latin typeface="Helvetica" pitchFamily="2" charset="0"/>
              </a:rPr>
              <a:t>Use of control </a:t>
            </a:r>
            <a:r>
              <a:rPr lang="en-US" sz="2200" dirty="0">
                <a:effectLst/>
                <a:latin typeface="Helvetica" pitchFamily="2" charset="0"/>
              </a:rPr>
              <a:t>room simulator for research beyond traditional operator training. </a:t>
            </a:r>
          </a:p>
          <a:p>
            <a:r>
              <a:rPr lang="en-US" sz="2200" dirty="0">
                <a:effectLst/>
                <a:latin typeface="Helvetica" pitchFamily="2" charset="0"/>
              </a:rPr>
              <a:t>Modern simulator designs must possess more robust capabilities to serve the broad needs of multiple user groups</a:t>
            </a:r>
          </a:p>
          <a:p>
            <a:r>
              <a:rPr lang="en-US" sz="2200" dirty="0">
                <a:effectLst/>
                <a:latin typeface="Helvetica" pitchFamily="2" charset="0"/>
              </a:rPr>
              <a:t>Simulator Feature Framework provides a common index for evaluating important simulator features</a:t>
            </a:r>
          </a:p>
          <a:p>
            <a:r>
              <a:rPr lang="en-US" sz="2200" dirty="0">
                <a:effectLst/>
                <a:latin typeface="Helvetica" pitchFamily="2" charset="0"/>
              </a:rPr>
              <a:t>Support current plant modernization initiatives </a:t>
            </a:r>
          </a:p>
          <a:p>
            <a:r>
              <a:rPr lang="en-US" sz="2200" dirty="0">
                <a:effectLst/>
                <a:latin typeface="Helvetica" pitchFamily="2" charset="0"/>
              </a:rPr>
              <a:t>Advanced reactor deployment</a:t>
            </a:r>
          </a:p>
          <a:p>
            <a:r>
              <a:rPr lang="en-US" sz="2200" dirty="0">
                <a:effectLst/>
                <a:latin typeface="Helvetica" pitchFamily="2" charset="0"/>
              </a:rPr>
              <a:t>Next Steps</a:t>
            </a:r>
          </a:p>
          <a:p>
            <a:pPr lvl="1"/>
            <a:r>
              <a:rPr lang="en-US" sz="2200" dirty="0">
                <a:effectLst/>
                <a:latin typeface="Helvetica" pitchFamily="2" charset="0"/>
              </a:rPr>
              <a:t>Evaluate the suitability of framework in characterizing and differentiating simulators</a:t>
            </a:r>
          </a:p>
          <a:p>
            <a:pPr lvl="1"/>
            <a:r>
              <a:rPr lang="en-US" sz="2200" dirty="0">
                <a:effectLst/>
                <a:latin typeface="Helvetica" pitchFamily="2" charset="0"/>
              </a:rPr>
              <a:t>Training, research and education use cases should be evaluated</a:t>
            </a:r>
          </a:p>
          <a:p>
            <a:endParaRPr lang="en-US" sz="2200" dirty="0"/>
          </a:p>
        </p:txBody>
      </p:sp>
    </p:spTree>
    <p:extLst>
      <p:ext uri="{BB962C8B-B14F-4D97-AF65-F5344CB8AC3E}">
        <p14:creationId xmlns:p14="http://schemas.microsoft.com/office/powerpoint/2010/main" val="316789178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3363022-C969-41E9-8EB2-E4C94908C1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20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D1AD6B3-BE88-4CEB-BA17-790657CC47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631E2E1-E919-CC26-514C-47E721283A89}"/>
              </a:ext>
            </a:extLst>
          </p:cNvPr>
          <p:cNvSpPr>
            <a:spLocks noGrp="1"/>
          </p:cNvSpPr>
          <p:nvPr>
            <p:ph type="title"/>
          </p:nvPr>
        </p:nvSpPr>
        <p:spPr>
          <a:xfrm>
            <a:off x="6590662" y="4267832"/>
            <a:ext cx="4805996" cy="1297115"/>
          </a:xfrm>
        </p:spPr>
        <p:txBody>
          <a:bodyPr vert="horz" lIns="91440" tIns="45720" rIns="91440" bIns="45720" rtlCol="0" anchor="t">
            <a:normAutofit/>
          </a:bodyPr>
          <a:lstStyle/>
          <a:p>
            <a:r>
              <a:rPr lang="en-US" sz="5400" kern="1200" dirty="0">
                <a:solidFill>
                  <a:schemeClr val="tx2"/>
                </a:solidFill>
                <a:latin typeface="+mj-lt"/>
                <a:ea typeface="+mj-ea"/>
                <a:cs typeface="+mj-cs"/>
              </a:rPr>
              <a:t>Questions?</a:t>
            </a:r>
          </a:p>
        </p:txBody>
      </p:sp>
      <p:pic>
        <p:nvPicPr>
          <p:cNvPr id="7" name="Graphic 6" descr="Question mark">
            <a:extLst>
              <a:ext uri="{FF2B5EF4-FFF2-40B4-BE49-F238E27FC236}">
                <a16:creationId xmlns:a16="http://schemas.microsoft.com/office/drawing/2014/main" id="{FC89ECB0-DDAE-F1F1-3B44-A35B8F3B54B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40470" y="1815320"/>
            <a:ext cx="4141760" cy="4141760"/>
          </a:xfrm>
          <a:custGeom>
            <a:avLst/>
            <a:gdLst/>
            <a:ahLst/>
            <a:cxnLst/>
            <a:rect l="l" t="t" r="r" b="b"/>
            <a:pathLst>
              <a:path w="4141760" h="4377846">
                <a:moveTo>
                  <a:pt x="0" y="0"/>
                </a:moveTo>
                <a:lnTo>
                  <a:pt x="4141760" y="0"/>
                </a:lnTo>
                <a:lnTo>
                  <a:pt x="4141760" y="4377846"/>
                </a:lnTo>
                <a:lnTo>
                  <a:pt x="0" y="4377846"/>
                </a:lnTo>
                <a:close/>
              </a:path>
            </a:pathLst>
          </a:custGeom>
        </p:spPr>
      </p:pic>
      <p:grpSp>
        <p:nvGrpSpPr>
          <p:cNvPr id="14" name="Group 13">
            <a:extLst>
              <a:ext uri="{FF2B5EF4-FFF2-40B4-BE49-F238E27FC236}">
                <a16:creationId xmlns:a16="http://schemas.microsoft.com/office/drawing/2014/main" id="{89D1390B-7E13-4B4F-9CB2-391063412E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53" y="-5977"/>
            <a:ext cx="6238675" cy="6863979"/>
            <a:chOff x="305" y="-5977"/>
            <a:chExt cx="6238675" cy="6863979"/>
          </a:xfrm>
        </p:grpSpPr>
        <p:sp>
          <p:nvSpPr>
            <p:cNvPr id="15" name="Freeform: Shape 14">
              <a:extLst>
                <a:ext uri="{FF2B5EF4-FFF2-40B4-BE49-F238E27FC236}">
                  <a16:creationId xmlns:a16="http://schemas.microsoft.com/office/drawing/2014/main" id="{9E720206-AA49-4786-A932-A2650DE091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34854"/>
              <a:ext cx="6028697" cy="6817170"/>
            </a:xfrm>
            <a:custGeom>
              <a:avLst/>
              <a:gdLst>
                <a:gd name="connsiteX0" fmla="*/ 6028697 w 6028697"/>
                <a:gd name="connsiteY0" fmla="*/ 6155323 h 6817170"/>
                <a:gd name="connsiteX1" fmla="*/ 6028697 w 6028697"/>
                <a:gd name="connsiteY1" fmla="*/ 6817170 h 6817170"/>
                <a:gd name="connsiteX2" fmla="*/ 5157862 w 6028697"/>
                <a:gd name="connsiteY2" fmla="*/ 6817170 h 6817170"/>
                <a:gd name="connsiteX3" fmla="*/ 5347156 w 6028697"/>
                <a:gd name="connsiteY3" fmla="*/ 6687553 h 6817170"/>
                <a:gd name="connsiteX4" fmla="*/ 5487470 w 6028697"/>
                <a:gd name="connsiteY4" fmla="*/ 6581714 h 6817170"/>
                <a:gd name="connsiteX5" fmla="*/ 5627642 w 6028697"/>
                <a:gd name="connsiteY5" fmla="*/ 6472328 h 6817170"/>
                <a:gd name="connsiteX6" fmla="*/ 5911392 w 6028697"/>
                <a:gd name="connsiteY6" fmla="*/ 6245328 h 6817170"/>
                <a:gd name="connsiteX7" fmla="*/ 4481066 w 6028697"/>
                <a:gd name="connsiteY7" fmla="*/ 478 h 6817170"/>
                <a:gd name="connsiteX8" fmla="*/ 4672258 w 6028697"/>
                <a:gd name="connsiteY8" fmla="*/ 7519 h 6817170"/>
                <a:gd name="connsiteX9" fmla="*/ 5429869 w 6028697"/>
                <a:gd name="connsiteY9" fmla="*/ 125134 h 6817170"/>
                <a:gd name="connsiteX10" fmla="*/ 5976319 w 6028697"/>
                <a:gd name="connsiteY10" fmla="*/ 314893 h 6817170"/>
                <a:gd name="connsiteX11" fmla="*/ 6028697 w 6028697"/>
                <a:gd name="connsiteY11" fmla="*/ 339901 h 6817170"/>
                <a:gd name="connsiteX12" fmla="*/ 6028697 w 6028697"/>
                <a:gd name="connsiteY12" fmla="*/ 732458 h 6817170"/>
                <a:gd name="connsiteX13" fmla="*/ 5990985 w 6028697"/>
                <a:gd name="connsiteY13" fmla="*/ 712211 h 6817170"/>
                <a:gd name="connsiteX14" fmla="*/ 5341339 w 6028697"/>
                <a:gd name="connsiteY14" fmla="*/ 475281 h 6817170"/>
                <a:gd name="connsiteX15" fmla="*/ 4651969 w 6028697"/>
                <a:gd name="connsiteY15" fmla="*/ 377104 h 6817170"/>
                <a:gd name="connsiteX16" fmla="*/ 3953093 w 6028697"/>
                <a:gd name="connsiteY16" fmla="*/ 402498 h 6817170"/>
                <a:gd name="connsiteX17" fmla="*/ 3267413 w 6028697"/>
                <a:gd name="connsiteY17" fmla="*/ 546643 h 6817170"/>
                <a:gd name="connsiteX18" fmla="*/ 1439498 w 6028697"/>
                <a:gd name="connsiteY18" fmla="*/ 1568141 h 6817170"/>
                <a:gd name="connsiteX19" fmla="*/ 960671 w 6028697"/>
                <a:gd name="connsiteY19" fmla="*/ 2082013 h 6817170"/>
                <a:gd name="connsiteX20" fmla="*/ 581866 w 6028697"/>
                <a:gd name="connsiteY20" fmla="*/ 2672638 h 6817170"/>
                <a:gd name="connsiteX21" fmla="*/ 324789 w 6028697"/>
                <a:gd name="connsiteY21" fmla="*/ 3325262 h 6817170"/>
                <a:gd name="connsiteX22" fmla="*/ 231151 w 6028697"/>
                <a:gd name="connsiteY22" fmla="*/ 4022292 h 6817170"/>
                <a:gd name="connsiteX23" fmla="*/ 270592 w 6028697"/>
                <a:gd name="connsiteY23" fmla="*/ 4362792 h 6817170"/>
                <a:gd name="connsiteX24" fmla="*/ 387213 w 6028697"/>
                <a:gd name="connsiteY24" fmla="*/ 4681585 h 6817170"/>
                <a:gd name="connsiteX25" fmla="*/ 468507 w 6028697"/>
                <a:gd name="connsiteY25" fmla="*/ 4831546 h 6817170"/>
                <a:gd name="connsiteX26" fmla="*/ 561862 w 6028697"/>
                <a:gd name="connsiteY26" fmla="*/ 4976826 h 6817170"/>
                <a:gd name="connsiteX27" fmla="*/ 777511 w 6028697"/>
                <a:gd name="connsiteY27" fmla="*/ 5257597 h 6817170"/>
                <a:gd name="connsiteX28" fmla="*/ 1010895 w 6028697"/>
                <a:gd name="connsiteY28" fmla="*/ 5540494 h 6817170"/>
                <a:gd name="connsiteX29" fmla="*/ 1126948 w 6028697"/>
                <a:gd name="connsiteY29" fmla="*/ 5688186 h 6817170"/>
                <a:gd name="connsiteX30" fmla="*/ 1182706 w 6028697"/>
                <a:gd name="connsiteY30" fmla="*/ 5760543 h 6817170"/>
                <a:gd name="connsiteX31" fmla="*/ 1237327 w 6028697"/>
                <a:gd name="connsiteY31" fmla="*/ 5830060 h 6817170"/>
                <a:gd name="connsiteX32" fmla="*/ 1706649 w 6028697"/>
                <a:gd name="connsiteY32" fmla="*/ 6342797 h 6817170"/>
                <a:gd name="connsiteX33" fmla="*/ 1956207 w 6028697"/>
                <a:gd name="connsiteY33" fmla="*/ 6573484 h 6817170"/>
                <a:gd name="connsiteX34" fmla="*/ 2217681 w 6028697"/>
                <a:gd name="connsiteY34" fmla="*/ 6786297 h 6817170"/>
                <a:gd name="connsiteX35" fmla="*/ 2260820 w 6028697"/>
                <a:gd name="connsiteY35" fmla="*/ 6817170 h 6817170"/>
                <a:gd name="connsiteX36" fmla="*/ 1429497 w 6028697"/>
                <a:gd name="connsiteY36" fmla="*/ 6817170 h 6817170"/>
                <a:gd name="connsiteX37" fmla="*/ 1327275 w 6028697"/>
                <a:gd name="connsiteY37" fmla="*/ 6713800 h 6817170"/>
                <a:gd name="connsiteX38" fmla="*/ 1080556 w 6028697"/>
                <a:gd name="connsiteY38" fmla="*/ 6414443 h 6817170"/>
                <a:gd name="connsiteX39" fmla="*/ 865189 w 6028697"/>
                <a:gd name="connsiteY39" fmla="*/ 6097496 h 6817170"/>
                <a:gd name="connsiteX40" fmla="*/ 814823 w 6028697"/>
                <a:gd name="connsiteY40" fmla="*/ 6016911 h 6817170"/>
                <a:gd name="connsiteX41" fmla="*/ 766729 w 6028697"/>
                <a:gd name="connsiteY41" fmla="*/ 5938453 h 6817170"/>
                <a:gd name="connsiteX42" fmla="*/ 671672 w 6028697"/>
                <a:gd name="connsiteY42" fmla="*/ 5786648 h 6817170"/>
                <a:gd name="connsiteX43" fmla="*/ 474608 w 6028697"/>
                <a:gd name="connsiteY43" fmla="*/ 5474664 h 6817170"/>
                <a:gd name="connsiteX44" fmla="*/ 282652 w 6028697"/>
                <a:gd name="connsiteY44" fmla="*/ 5146508 h 6817170"/>
                <a:gd name="connsiteX45" fmla="*/ 196108 w 6028697"/>
                <a:gd name="connsiteY45" fmla="*/ 4972712 h 6817170"/>
                <a:gd name="connsiteX46" fmla="*/ 122474 w 6028697"/>
                <a:gd name="connsiteY46" fmla="*/ 4791821 h 6817170"/>
                <a:gd name="connsiteX47" fmla="*/ 65724 w 6028697"/>
                <a:gd name="connsiteY47" fmla="*/ 4603129 h 6817170"/>
                <a:gd name="connsiteX48" fmla="*/ 44727 w 6028697"/>
                <a:gd name="connsiteY48" fmla="*/ 4506937 h 6817170"/>
                <a:gd name="connsiteX49" fmla="*/ 35505 w 6028697"/>
                <a:gd name="connsiteY49" fmla="*/ 4458699 h 6817170"/>
                <a:gd name="connsiteX50" fmla="*/ 27845 w 6028697"/>
                <a:gd name="connsiteY50" fmla="*/ 4410320 h 6817170"/>
                <a:gd name="connsiteX51" fmla="*/ 37 w 6028697"/>
                <a:gd name="connsiteY51" fmla="*/ 4022292 h 6817170"/>
                <a:gd name="connsiteX52" fmla="*/ 78777 w 6028697"/>
                <a:gd name="connsiteY52" fmla="*/ 3267236 h 6817170"/>
                <a:gd name="connsiteX53" fmla="*/ 315424 w 6028697"/>
                <a:gd name="connsiteY53" fmla="*/ 2543673 h 6817170"/>
                <a:gd name="connsiteX54" fmla="*/ 1202710 w 6028697"/>
                <a:gd name="connsiteY54" fmla="*/ 1314895 h 6817170"/>
                <a:gd name="connsiteX55" fmla="*/ 1791065 w 6028697"/>
                <a:gd name="connsiteY55" fmla="*/ 833514 h 6817170"/>
                <a:gd name="connsiteX56" fmla="*/ 3908404 w 6028697"/>
                <a:gd name="connsiteY56" fmla="*/ 29794 h 6817170"/>
                <a:gd name="connsiteX57" fmla="*/ 4481066 w 6028697"/>
                <a:gd name="connsiteY57" fmla="*/ 478 h 681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28697" h="6817170">
                  <a:moveTo>
                    <a:pt x="6028697" y="6155323"/>
                  </a:moveTo>
                  <a:lnTo>
                    <a:pt x="6028697" y="6817170"/>
                  </a:lnTo>
                  <a:lnTo>
                    <a:pt x="5157862" y="6817170"/>
                  </a:lnTo>
                  <a:lnTo>
                    <a:pt x="5347156" y="6687553"/>
                  </a:lnTo>
                  <a:cubicBezTo>
                    <a:pt x="5394117" y="6653219"/>
                    <a:pt x="5440793" y="6617608"/>
                    <a:pt x="5487470" y="6581714"/>
                  </a:cubicBezTo>
                  <a:cubicBezTo>
                    <a:pt x="5534147" y="6545820"/>
                    <a:pt x="5580966" y="6509358"/>
                    <a:pt x="5627642" y="6472328"/>
                  </a:cubicBezTo>
                  <a:lnTo>
                    <a:pt x="5911392" y="6245328"/>
                  </a:lnTo>
                  <a:close/>
                  <a:moveTo>
                    <a:pt x="4481066" y="478"/>
                  </a:moveTo>
                  <a:cubicBezTo>
                    <a:pt x="4544817" y="1422"/>
                    <a:pt x="4608563" y="3769"/>
                    <a:pt x="4672258" y="7519"/>
                  </a:cubicBezTo>
                  <a:cubicBezTo>
                    <a:pt x="4927973" y="22364"/>
                    <a:pt x="5181687" y="61751"/>
                    <a:pt x="5429869" y="125134"/>
                  </a:cubicBezTo>
                  <a:cubicBezTo>
                    <a:pt x="5617090" y="173104"/>
                    <a:pt x="5799867" y="236595"/>
                    <a:pt x="5976319" y="314893"/>
                  </a:cubicBezTo>
                  <a:lnTo>
                    <a:pt x="6028697" y="339901"/>
                  </a:lnTo>
                  <a:lnTo>
                    <a:pt x="6028697" y="732458"/>
                  </a:lnTo>
                  <a:lnTo>
                    <a:pt x="5990985" y="712211"/>
                  </a:lnTo>
                  <a:cubicBezTo>
                    <a:pt x="5783917" y="609342"/>
                    <a:pt x="5566013" y="529876"/>
                    <a:pt x="5341339" y="475281"/>
                  </a:cubicBezTo>
                  <a:cubicBezTo>
                    <a:pt x="5115233" y="420503"/>
                    <a:pt x="4884375" y="387624"/>
                    <a:pt x="4651969" y="377104"/>
                  </a:cubicBezTo>
                  <a:cubicBezTo>
                    <a:pt x="4418713" y="365171"/>
                    <a:pt x="4184861" y="373670"/>
                    <a:pt x="3953093" y="402498"/>
                  </a:cubicBezTo>
                  <a:cubicBezTo>
                    <a:pt x="3721001" y="431832"/>
                    <a:pt x="3491675" y="480040"/>
                    <a:pt x="3267413" y="546643"/>
                  </a:cubicBezTo>
                  <a:cubicBezTo>
                    <a:pt x="2591323" y="750761"/>
                    <a:pt x="1967642" y="1099289"/>
                    <a:pt x="1439498" y="1568141"/>
                  </a:cubicBezTo>
                  <a:cubicBezTo>
                    <a:pt x="1265589" y="1725523"/>
                    <a:pt x="1105393" y="1897434"/>
                    <a:pt x="960671" y="2082013"/>
                  </a:cubicBezTo>
                  <a:cubicBezTo>
                    <a:pt x="815775" y="2266294"/>
                    <a:pt x="688923" y="2464081"/>
                    <a:pt x="581866" y="2672638"/>
                  </a:cubicBezTo>
                  <a:cubicBezTo>
                    <a:pt x="473765" y="2880669"/>
                    <a:pt x="387610" y="3099397"/>
                    <a:pt x="324789" y="3325262"/>
                  </a:cubicBezTo>
                  <a:cubicBezTo>
                    <a:pt x="262714" y="3552403"/>
                    <a:pt x="231223" y="3786822"/>
                    <a:pt x="231151" y="4022292"/>
                  </a:cubicBezTo>
                  <a:cubicBezTo>
                    <a:pt x="231413" y="4136912"/>
                    <a:pt x="244645" y="4251136"/>
                    <a:pt x="270592" y="4362792"/>
                  </a:cubicBezTo>
                  <a:cubicBezTo>
                    <a:pt x="297885" y="4472943"/>
                    <a:pt x="336983" y="4579833"/>
                    <a:pt x="387213" y="4681585"/>
                  </a:cubicBezTo>
                  <a:cubicBezTo>
                    <a:pt x="412042" y="4732517"/>
                    <a:pt x="439423" y="4782457"/>
                    <a:pt x="468507" y="4831546"/>
                  </a:cubicBezTo>
                  <a:cubicBezTo>
                    <a:pt x="497591" y="4880636"/>
                    <a:pt x="529230" y="4929015"/>
                    <a:pt x="561862" y="4976826"/>
                  </a:cubicBezTo>
                  <a:cubicBezTo>
                    <a:pt x="627975" y="5072166"/>
                    <a:pt x="701466" y="5164668"/>
                    <a:pt x="777511" y="5257597"/>
                  </a:cubicBezTo>
                  <a:cubicBezTo>
                    <a:pt x="853556" y="5350524"/>
                    <a:pt x="933574" y="5443594"/>
                    <a:pt x="1010895" y="5540494"/>
                  </a:cubicBezTo>
                  <a:cubicBezTo>
                    <a:pt x="1049957" y="5588732"/>
                    <a:pt x="1088642" y="5637963"/>
                    <a:pt x="1126948" y="5688186"/>
                  </a:cubicBezTo>
                  <a:lnTo>
                    <a:pt x="1182706" y="5760543"/>
                  </a:lnTo>
                  <a:cubicBezTo>
                    <a:pt x="1201007" y="5783669"/>
                    <a:pt x="1218458" y="5807503"/>
                    <a:pt x="1237327" y="5830060"/>
                  </a:cubicBezTo>
                  <a:cubicBezTo>
                    <a:pt x="1383714" y="6009916"/>
                    <a:pt x="1540413" y="6181116"/>
                    <a:pt x="1706649" y="6342797"/>
                  </a:cubicBezTo>
                  <a:cubicBezTo>
                    <a:pt x="1788084" y="6422531"/>
                    <a:pt x="1871265" y="6499427"/>
                    <a:pt x="1956207" y="6573484"/>
                  </a:cubicBezTo>
                  <a:cubicBezTo>
                    <a:pt x="2041332" y="6647402"/>
                    <a:pt x="2127733" y="6718907"/>
                    <a:pt x="2217681" y="6786297"/>
                  </a:cubicBezTo>
                  <a:lnTo>
                    <a:pt x="2260820" y="6817170"/>
                  </a:lnTo>
                  <a:lnTo>
                    <a:pt x="1429497" y="6817170"/>
                  </a:lnTo>
                  <a:lnTo>
                    <a:pt x="1327275" y="6713800"/>
                  </a:lnTo>
                  <a:cubicBezTo>
                    <a:pt x="1239186" y="6618984"/>
                    <a:pt x="1156797" y="6519019"/>
                    <a:pt x="1080556" y="6414443"/>
                  </a:cubicBezTo>
                  <a:cubicBezTo>
                    <a:pt x="1004653" y="6310734"/>
                    <a:pt x="932439" y="6205177"/>
                    <a:pt x="865189" y="6097496"/>
                  </a:cubicBezTo>
                  <a:cubicBezTo>
                    <a:pt x="847881" y="6070823"/>
                    <a:pt x="831565" y="6043725"/>
                    <a:pt x="814823" y="6016911"/>
                  </a:cubicBezTo>
                  <a:lnTo>
                    <a:pt x="766729" y="5938453"/>
                  </a:lnTo>
                  <a:cubicBezTo>
                    <a:pt x="735941" y="5887947"/>
                    <a:pt x="703878" y="5837581"/>
                    <a:pt x="671672" y="5786648"/>
                  </a:cubicBezTo>
                  <a:lnTo>
                    <a:pt x="474608" y="5474664"/>
                  </a:lnTo>
                  <a:cubicBezTo>
                    <a:pt x="408778" y="5368968"/>
                    <a:pt x="343516" y="5260008"/>
                    <a:pt x="282652" y="5146508"/>
                  </a:cubicBezTo>
                  <a:cubicBezTo>
                    <a:pt x="252290" y="5089759"/>
                    <a:pt x="223065" y="5032015"/>
                    <a:pt x="196108" y="4972712"/>
                  </a:cubicBezTo>
                  <a:cubicBezTo>
                    <a:pt x="169152" y="4913408"/>
                    <a:pt x="144607" y="4853111"/>
                    <a:pt x="122474" y="4791821"/>
                  </a:cubicBezTo>
                  <a:cubicBezTo>
                    <a:pt x="100342" y="4730532"/>
                    <a:pt x="81757" y="4666830"/>
                    <a:pt x="65724" y="4603129"/>
                  </a:cubicBezTo>
                  <a:cubicBezTo>
                    <a:pt x="58205" y="4571064"/>
                    <a:pt x="50828" y="4539143"/>
                    <a:pt x="44727" y="4506937"/>
                  </a:cubicBezTo>
                  <a:lnTo>
                    <a:pt x="35505" y="4458699"/>
                  </a:lnTo>
                  <a:lnTo>
                    <a:pt x="27845" y="4410320"/>
                  </a:lnTo>
                  <a:cubicBezTo>
                    <a:pt x="8635" y="4281881"/>
                    <a:pt x="-661" y="4152150"/>
                    <a:pt x="37" y="4022292"/>
                  </a:cubicBezTo>
                  <a:cubicBezTo>
                    <a:pt x="712" y="3768592"/>
                    <a:pt x="27094" y="3515615"/>
                    <a:pt x="78777" y="3267236"/>
                  </a:cubicBezTo>
                  <a:cubicBezTo>
                    <a:pt x="130048" y="3017876"/>
                    <a:pt x="209439" y="2775142"/>
                    <a:pt x="315424" y="2543673"/>
                  </a:cubicBezTo>
                  <a:cubicBezTo>
                    <a:pt x="528236" y="2081161"/>
                    <a:pt x="838234" y="1667312"/>
                    <a:pt x="1202710" y="1314895"/>
                  </a:cubicBezTo>
                  <a:cubicBezTo>
                    <a:pt x="1385514" y="1138814"/>
                    <a:pt x="1582282" y="977831"/>
                    <a:pt x="1791065" y="833514"/>
                  </a:cubicBezTo>
                  <a:cubicBezTo>
                    <a:pt x="2420037" y="395614"/>
                    <a:pt x="3147288" y="119557"/>
                    <a:pt x="3908404" y="29794"/>
                  </a:cubicBezTo>
                  <a:cubicBezTo>
                    <a:pt x="4098509" y="7429"/>
                    <a:pt x="4289811" y="-2355"/>
                    <a:pt x="4481066" y="478"/>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Freeform: Shape 15">
              <a:extLst>
                <a:ext uri="{FF2B5EF4-FFF2-40B4-BE49-F238E27FC236}">
                  <a16:creationId xmlns:a16="http://schemas.microsoft.com/office/drawing/2014/main" id="{C72F6EE6-EDE9-45A5-8F6D-02B9B7CB2C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1"/>
              <a:ext cx="6165116"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C093DC50-3BD7-46B1-A300-CD207E152F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5977"/>
              <a:ext cx="6238675"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6817941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201" name="Rectangle 8200">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B6F5698-4DD7-5C7E-C4A8-A384E6DFA3EA}"/>
              </a:ext>
            </a:extLst>
          </p:cNvPr>
          <p:cNvSpPr>
            <a:spLocks noGrp="1"/>
          </p:cNvSpPr>
          <p:nvPr>
            <p:ph type="title"/>
          </p:nvPr>
        </p:nvSpPr>
        <p:spPr>
          <a:xfrm>
            <a:off x="640080" y="467609"/>
            <a:ext cx="4368602" cy="1956841"/>
          </a:xfrm>
        </p:spPr>
        <p:txBody>
          <a:bodyPr anchor="b">
            <a:normAutofit/>
          </a:bodyPr>
          <a:lstStyle/>
          <a:p>
            <a:r>
              <a:rPr lang="en-US" sz="5400" dirty="0"/>
              <a:t>A Model or a Simulator?</a:t>
            </a:r>
          </a:p>
        </p:txBody>
      </p:sp>
      <p:sp>
        <p:nvSpPr>
          <p:cNvPr id="8203"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194" name="Picture 2" descr="Wooden Royal Louis Tall Ship Model, 40% OFF | micoope.com.gt">
            <a:extLst>
              <a:ext uri="{FF2B5EF4-FFF2-40B4-BE49-F238E27FC236}">
                <a16:creationId xmlns:a16="http://schemas.microsoft.com/office/drawing/2014/main" id="{CE38A903-C5D2-9087-9931-82E094C3A2A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3489" r="-1" b="-1"/>
          <a:stretch/>
        </p:blipFill>
        <p:spPr bwMode="auto">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46384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151" name="Rectangle 6150">
            <a:extLst>
              <a:ext uri="{FF2B5EF4-FFF2-40B4-BE49-F238E27FC236}">
                <a16:creationId xmlns:a16="http://schemas.microsoft.com/office/drawing/2014/main" id="{9B7AD9F6-8CE7-4299-8FC6-328F4DCD3F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51C20D2-F131-6B2D-B07A-BF075DADE1B5}"/>
              </a:ext>
            </a:extLst>
          </p:cNvPr>
          <p:cNvSpPr>
            <a:spLocks noGrp="1"/>
          </p:cNvSpPr>
          <p:nvPr>
            <p:ph type="title"/>
          </p:nvPr>
        </p:nvSpPr>
        <p:spPr>
          <a:xfrm>
            <a:off x="890338" y="640080"/>
            <a:ext cx="3734014" cy="3566160"/>
          </a:xfrm>
        </p:spPr>
        <p:txBody>
          <a:bodyPr vert="horz" lIns="91440" tIns="45720" rIns="91440" bIns="45720" rtlCol="0" anchor="b">
            <a:normAutofit/>
          </a:bodyPr>
          <a:lstStyle/>
          <a:p>
            <a:r>
              <a:rPr lang="en-US" sz="5400"/>
              <a:t>James Watt Working With a Simulator</a:t>
            </a:r>
          </a:p>
        </p:txBody>
      </p:sp>
      <p:sp>
        <p:nvSpPr>
          <p:cNvPr id="6153" name="sketchy line">
            <a:extLst>
              <a:ext uri="{FF2B5EF4-FFF2-40B4-BE49-F238E27FC236}">
                <a16:creationId xmlns:a16="http://schemas.microsoft.com/office/drawing/2014/main" id="{F49775AF-8896-43EE-92C6-83497D6DC5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0338" y="4409267"/>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46" name="Picture 2">
            <a:extLst>
              <a:ext uri="{FF2B5EF4-FFF2-40B4-BE49-F238E27FC236}">
                <a16:creationId xmlns:a16="http://schemas.microsoft.com/office/drawing/2014/main" id="{851BBE49-B3B3-B84A-3A84-AA601938FCBE}"/>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l="27510" r="9299" b="-1"/>
          <a:stretch/>
        </p:blipFill>
        <p:spPr bwMode="auto">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82846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75" name="Rectangle 7174">
            <a:extLst>
              <a:ext uri="{FF2B5EF4-FFF2-40B4-BE49-F238E27FC236}">
                <a16:creationId xmlns:a16="http://schemas.microsoft.com/office/drawing/2014/main" id="{9B7AD9F6-8CE7-4299-8FC6-328F4DCD3F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CB0A289-63E0-A955-02F0-91314A6D2DC9}"/>
              </a:ext>
            </a:extLst>
          </p:cNvPr>
          <p:cNvSpPr>
            <a:spLocks noGrp="1"/>
          </p:cNvSpPr>
          <p:nvPr>
            <p:ph type="title"/>
          </p:nvPr>
        </p:nvSpPr>
        <p:spPr>
          <a:xfrm>
            <a:off x="890338" y="640080"/>
            <a:ext cx="3734014" cy="3566160"/>
          </a:xfrm>
        </p:spPr>
        <p:txBody>
          <a:bodyPr vert="horz" lIns="91440" tIns="45720" rIns="91440" bIns="45720" rtlCol="0" anchor="b">
            <a:normAutofit/>
          </a:bodyPr>
          <a:lstStyle/>
          <a:p>
            <a:r>
              <a:rPr lang="en-US" sz="5400"/>
              <a:t>The Engine That Changed the World</a:t>
            </a:r>
          </a:p>
        </p:txBody>
      </p:sp>
      <p:sp>
        <p:nvSpPr>
          <p:cNvPr id="7177" name="sketchy line">
            <a:extLst>
              <a:ext uri="{FF2B5EF4-FFF2-40B4-BE49-F238E27FC236}">
                <a16:creationId xmlns:a16="http://schemas.microsoft.com/office/drawing/2014/main" id="{F49775AF-8896-43EE-92C6-83497D6DC5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0338" y="4409267"/>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70" name="Picture 2">
            <a:extLst>
              <a:ext uri="{FF2B5EF4-FFF2-40B4-BE49-F238E27FC236}">
                <a16:creationId xmlns:a16="http://schemas.microsoft.com/office/drawing/2014/main" id="{877DC96C-1D56-3B4C-FC68-6FA9CFBFEA54}"/>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t="15875" b="2622"/>
          <a:stretch/>
        </p:blipFill>
        <p:spPr bwMode="auto">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82432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071E7E2-B61C-6F29-7958-EA03F41A1797}"/>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6100" kern="1200" dirty="0">
                <a:solidFill>
                  <a:schemeClr val="tx1"/>
                </a:solidFill>
                <a:latin typeface="+mj-lt"/>
                <a:ea typeface="+mj-ea"/>
                <a:cs typeface="+mj-cs"/>
              </a:rPr>
              <a:t>Antoinette Barrel - 1910</a:t>
            </a:r>
          </a:p>
        </p:txBody>
      </p:sp>
      <p:sp>
        <p:nvSpPr>
          <p:cNvPr id="1033"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Your Engineering Heritage: Antoinette and Early Flight ...">
            <a:extLst>
              <a:ext uri="{FF2B5EF4-FFF2-40B4-BE49-F238E27FC236}">
                <a16:creationId xmlns:a16="http://schemas.microsoft.com/office/drawing/2014/main" id="{197FBAA9-916D-98FB-3610-18E1A57D08AB}"/>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4654296" y="1187771"/>
            <a:ext cx="7214616" cy="4455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67564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5" name="Rectangle 2054">
            <a:extLst>
              <a:ext uri="{FF2B5EF4-FFF2-40B4-BE49-F238E27FC236}">
                <a16:creationId xmlns:a16="http://schemas.microsoft.com/office/drawing/2014/main" id="{DA21A4AC-5300-4176-B2FB-67830A3807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21D4AD4-98C8-28F6-8EF3-DF1DD9911616}"/>
              </a:ext>
            </a:extLst>
          </p:cNvPr>
          <p:cNvSpPr>
            <a:spLocks noGrp="1"/>
          </p:cNvSpPr>
          <p:nvPr>
            <p:ph type="title"/>
          </p:nvPr>
        </p:nvSpPr>
        <p:spPr>
          <a:xfrm>
            <a:off x="640080" y="304800"/>
            <a:ext cx="10908792" cy="1442339"/>
          </a:xfrm>
        </p:spPr>
        <p:txBody>
          <a:bodyPr vert="horz" lIns="91440" tIns="45720" rIns="91440" bIns="45720" rtlCol="0" anchor="b">
            <a:normAutofit/>
          </a:bodyPr>
          <a:lstStyle/>
          <a:p>
            <a:pPr algn="ctr"/>
            <a:r>
              <a:rPr lang="en-US" sz="6600" kern="1200" dirty="0">
                <a:solidFill>
                  <a:schemeClr val="tx1"/>
                </a:solidFill>
                <a:latin typeface="+mj-lt"/>
                <a:ea typeface="+mj-ea"/>
                <a:cs typeface="+mj-cs"/>
              </a:rPr>
              <a:t>Link Simulator - 1934</a:t>
            </a:r>
          </a:p>
        </p:txBody>
      </p:sp>
      <p:sp>
        <p:nvSpPr>
          <p:cNvPr id="2057" name="sketch line">
            <a:extLst>
              <a:ext uri="{FF2B5EF4-FFF2-40B4-BE49-F238E27FC236}">
                <a16:creationId xmlns:a16="http://schemas.microsoft.com/office/drawing/2014/main" id="{5A09F8C8-3B6F-414C-866C-80565B6107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1850683"/>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undefined">
            <a:extLst>
              <a:ext uri="{FF2B5EF4-FFF2-40B4-BE49-F238E27FC236}">
                <a16:creationId xmlns:a16="http://schemas.microsoft.com/office/drawing/2014/main" id="{558D0C43-E815-13D7-1BC5-154B46CD887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8961"/>
          <a:stretch/>
        </p:blipFill>
        <p:spPr bwMode="auto">
          <a:xfrm>
            <a:off x="20" y="2665139"/>
            <a:ext cx="6181981" cy="4192863"/>
          </a:xfrm>
          <a:custGeom>
            <a:avLst/>
            <a:gdLst/>
            <a:ahLst/>
            <a:cxnLst/>
            <a:rect l="l" t="t" r="r" b="b"/>
            <a:pathLst>
              <a:path w="6005375" h="4192863">
                <a:moveTo>
                  <a:pt x="5424937" y="874"/>
                </a:moveTo>
                <a:cubicBezTo>
                  <a:pt x="5470440" y="-1251"/>
                  <a:pt x="5516123" y="499"/>
                  <a:pt x="5561495" y="6147"/>
                </a:cubicBezTo>
                <a:cubicBezTo>
                  <a:pt x="5636334" y="13389"/>
                  <a:pt x="5711424" y="18471"/>
                  <a:pt x="5786261" y="26095"/>
                </a:cubicBezTo>
                <a:cubicBezTo>
                  <a:pt x="5819550" y="29525"/>
                  <a:pt x="5853222" y="16820"/>
                  <a:pt x="5886002" y="28509"/>
                </a:cubicBezTo>
                <a:cubicBezTo>
                  <a:pt x="5922214" y="41469"/>
                  <a:pt x="5958870" y="47282"/>
                  <a:pt x="5995622" y="48044"/>
                </a:cubicBezTo>
                <a:lnTo>
                  <a:pt x="5998366" y="47926"/>
                </a:lnTo>
                <a:lnTo>
                  <a:pt x="5995171" y="398504"/>
                </a:lnTo>
                <a:cubicBezTo>
                  <a:pt x="5993433" y="528663"/>
                  <a:pt x="5993035" y="658806"/>
                  <a:pt x="5999656" y="788917"/>
                </a:cubicBezTo>
                <a:cubicBezTo>
                  <a:pt x="6009855" y="990282"/>
                  <a:pt x="6003364" y="1191519"/>
                  <a:pt x="5999656" y="1392757"/>
                </a:cubicBezTo>
                <a:cubicBezTo>
                  <a:pt x="5992506" y="1778706"/>
                  <a:pt x="6003364" y="2164146"/>
                  <a:pt x="5998730" y="2549586"/>
                </a:cubicBezTo>
                <a:cubicBezTo>
                  <a:pt x="5996744" y="2720440"/>
                  <a:pt x="5998994" y="2891040"/>
                  <a:pt x="6003364" y="3061895"/>
                </a:cubicBezTo>
                <a:cubicBezTo>
                  <a:pt x="6009720" y="3305846"/>
                  <a:pt x="5999922" y="3549924"/>
                  <a:pt x="5989196" y="3793749"/>
                </a:cubicBezTo>
                <a:cubicBezTo>
                  <a:pt x="5985594" y="3860794"/>
                  <a:pt x="5984646" y="3927918"/>
                  <a:pt x="5986348" y="3994981"/>
                </a:cubicBezTo>
                <a:lnTo>
                  <a:pt x="5999199" y="4192863"/>
                </a:lnTo>
                <a:lnTo>
                  <a:pt x="0" y="4192863"/>
                </a:lnTo>
                <a:lnTo>
                  <a:pt x="0" y="26225"/>
                </a:lnTo>
                <a:lnTo>
                  <a:pt x="10965" y="23935"/>
                </a:lnTo>
                <a:cubicBezTo>
                  <a:pt x="27502" y="19081"/>
                  <a:pt x="44569" y="16260"/>
                  <a:pt x="61788" y="15549"/>
                </a:cubicBezTo>
                <a:cubicBezTo>
                  <a:pt x="194437" y="-1096"/>
                  <a:pt x="327213" y="3351"/>
                  <a:pt x="460497" y="8815"/>
                </a:cubicBezTo>
                <a:cubicBezTo>
                  <a:pt x="692632" y="18217"/>
                  <a:pt x="925021" y="29144"/>
                  <a:pt x="1157537" y="25841"/>
                </a:cubicBezTo>
                <a:cubicBezTo>
                  <a:pt x="1393484" y="22410"/>
                  <a:pt x="1628922" y="29653"/>
                  <a:pt x="1864615" y="39182"/>
                </a:cubicBezTo>
                <a:cubicBezTo>
                  <a:pt x="1967913" y="43121"/>
                  <a:pt x="2071847" y="47059"/>
                  <a:pt x="2173493" y="17709"/>
                </a:cubicBezTo>
                <a:cubicBezTo>
                  <a:pt x="2196465" y="12334"/>
                  <a:pt x="2220416" y="12855"/>
                  <a:pt x="2243121" y="19234"/>
                </a:cubicBezTo>
                <a:cubicBezTo>
                  <a:pt x="2357219" y="45789"/>
                  <a:pt x="2471952" y="53666"/>
                  <a:pt x="2587321" y="27492"/>
                </a:cubicBezTo>
                <a:cubicBezTo>
                  <a:pt x="2719944" y="-1223"/>
                  <a:pt x="2856455" y="-7360"/>
                  <a:pt x="2991111" y="9323"/>
                </a:cubicBezTo>
                <a:cubicBezTo>
                  <a:pt x="3114231" y="23045"/>
                  <a:pt x="3237985" y="37911"/>
                  <a:pt x="3361358" y="26857"/>
                </a:cubicBezTo>
                <a:cubicBezTo>
                  <a:pt x="3556266" y="9323"/>
                  <a:pt x="3750918" y="24570"/>
                  <a:pt x="3945825" y="29271"/>
                </a:cubicBezTo>
                <a:cubicBezTo>
                  <a:pt x="4010625" y="30796"/>
                  <a:pt x="4075806" y="44137"/>
                  <a:pt x="4140224" y="32193"/>
                </a:cubicBezTo>
                <a:cubicBezTo>
                  <a:pt x="4241744" y="13389"/>
                  <a:pt x="4342120" y="20631"/>
                  <a:pt x="4443766" y="31177"/>
                </a:cubicBezTo>
                <a:cubicBezTo>
                  <a:pt x="4638419" y="51507"/>
                  <a:pt x="4832945" y="61290"/>
                  <a:pt x="5026708" y="23172"/>
                </a:cubicBezTo>
                <a:cubicBezTo>
                  <a:pt x="5086807" y="11229"/>
                  <a:pt x="5146524" y="4368"/>
                  <a:pt x="5207640" y="20377"/>
                </a:cubicBezTo>
                <a:cubicBezTo>
                  <a:pt x="5234626" y="26539"/>
                  <a:pt x="5262719" y="26019"/>
                  <a:pt x="5289465" y="18853"/>
                </a:cubicBezTo>
                <a:cubicBezTo>
                  <a:pt x="5334113" y="9000"/>
                  <a:pt x="5379435" y="2999"/>
                  <a:pt x="5424937" y="874"/>
                </a:cubicBezTo>
                <a:close/>
              </a:path>
            </a:pathLst>
          </a:custGeom>
          <a:noFill/>
          <a:extLst>
            <a:ext uri="{909E8E84-426E-40DD-AFC4-6F175D3DCCD1}">
              <a14:hiddenFill xmlns:a14="http://schemas.microsoft.com/office/drawing/2010/main">
                <a:solidFill>
                  <a:srgbClr val="FFFFFF"/>
                </a:solidFill>
              </a14:hiddenFill>
            </a:ext>
          </a:extLst>
        </p:spPr>
      </p:pic>
      <p:pic>
        <p:nvPicPr>
          <p:cNvPr id="4" name="Picture 2" descr="undefined">
            <a:extLst>
              <a:ext uri="{FF2B5EF4-FFF2-40B4-BE49-F238E27FC236}">
                <a16:creationId xmlns:a16="http://schemas.microsoft.com/office/drawing/2014/main" id="{5FB4CD8F-BA71-0032-C695-86FB52DBDC01}"/>
              </a:ext>
            </a:extLst>
          </p:cNvPr>
          <p:cNvPicPr>
            <a:picLocks noGrp="1" noChangeAspect="1" noChangeArrowheads="1"/>
          </p:cNvPicPr>
          <p:nvPr>
            <p:ph idx="1"/>
          </p:nvPr>
        </p:nvPicPr>
        <p:blipFill rotWithShape="1">
          <a:blip r:embed="rId4">
            <a:extLst>
              <a:ext uri="{28A0092B-C50C-407E-A947-70E740481C1C}">
                <a14:useLocalDpi xmlns:a14="http://schemas.microsoft.com/office/drawing/2010/main" val="0"/>
              </a:ext>
            </a:extLst>
          </a:blip>
          <a:srcRect t="10734"/>
          <a:stretch/>
        </p:blipFill>
        <p:spPr bwMode="auto">
          <a:xfrm>
            <a:off x="6096001" y="2654313"/>
            <a:ext cx="6096002" cy="4203687"/>
          </a:xfrm>
          <a:custGeom>
            <a:avLst/>
            <a:gdLst/>
            <a:ahLst/>
            <a:cxnLst/>
            <a:rect l="l" t="t" r="r" b="b"/>
            <a:pathLst>
              <a:path w="6006951" h="4203687">
                <a:moveTo>
                  <a:pt x="1041516" y="879"/>
                </a:moveTo>
                <a:cubicBezTo>
                  <a:pt x="1141687" y="5084"/>
                  <a:pt x="1240768" y="23261"/>
                  <a:pt x="1340635" y="31075"/>
                </a:cubicBezTo>
                <a:cubicBezTo>
                  <a:pt x="1435675" y="38571"/>
                  <a:pt x="1530714" y="49499"/>
                  <a:pt x="1626262" y="34506"/>
                </a:cubicBezTo>
                <a:cubicBezTo>
                  <a:pt x="1719980" y="21762"/>
                  <a:pt x="1814765" y="18776"/>
                  <a:pt x="1909093" y="25612"/>
                </a:cubicBezTo>
                <a:cubicBezTo>
                  <a:pt x="2013408" y="30821"/>
                  <a:pt x="2117468" y="48101"/>
                  <a:pt x="2222418" y="33616"/>
                </a:cubicBezTo>
                <a:cubicBezTo>
                  <a:pt x="2235644" y="32269"/>
                  <a:pt x="2248998" y="34010"/>
                  <a:pt x="2261425" y="38699"/>
                </a:cubicBezTo>
                <a:cubicBezTo>
                  <a:pt x="2302223" y="52255"/>
                  <a:pt x="2346173" y="53094"/>
                  <a:pt x="2387466" y="41113"/>
                </a:cubicBezTo>
                <a:cubicBezTo>
                  <a:pt x="2439687" y="27213"/>
                  <a:pt x="2494525" y="26297"/>
                  <a:pt x="2547178" y="38445"/>
                </a:cubicBezTo>
                <a:cubicBezTo>
                  <a:pt x="2625446" y="55470"/>
                  <a:pt x="2703968" y="72242"/>
                  <a:pt x="2785412" y="58266"/>
                </a:cubicBezTo>
                <a:cubicBezTo>
                  <a:pt x="2832805" y="50261"/>
                  <a:pt x="2876767" y="30821"/>
                  <a:pt x="2923524" y="21673"/>
                </a:cubicBezTo>
                <a:cubicBezTo>
                  <a:pt x="3058205" y="-4628"/>
                  <a:pt x="3194158" y="3249"/>
                  <a:pt x="3330110" y="12143"/>
                </a:cubicBezTo>
                <a:cubicBezTo>
                  <a:pt x="3462886" y="20910"/>
                  <a:pt x="3595026" y="38952"/>
                  <a:pt x="3728564" y="36284"/>
                </a:cubicBezTo>
                <a:cubicBezTo>
                  <a:pt x="3756999" y="36500"/>
                  <a:pt x="3785372" y="38876"/>
                  <a:pt x="3813438" y="43400"/>
                </a:cubicBezTo>
                <a:cubicBezTo>
                  <a:pt x="3917626" y="57122"/>
                  <a:pt x="4022322" y="70082"/>
                  <a:pt x="4125366" y="42383"/>
                </a:cubicBezTo>
                <a:cubicBezTo>
                  <a:pt x="4217750" y="17340"/>
                  <a:pt x="4314149" y="10695"/>
                  <a:pt x="4409087" y="22816"/>
                </a:cubicBezTo>
                <a:cubicBezTo>
                  <a:pt x="4534099" y="39194"/>
                  <a:pt x="4660458" y="42777"/>
                  <a:pt x="4786195" y="33489"/>
                </a:cubicBezTo>
                <a:cubicBezTo>
                  <a:pt x="4825659" y="29563"/>
                  <a:pt x="4865339" y="28153"/>
                  <a:pt x="4904994" y="29296"/>
                </a:cubicBezTo>
                <a:cubicBezTo>
                  <a:pt x="5194178" y="42510"/>
                  <a:pt x="5484252" y="25103"/>
                  <a:pt x="5772928" y="55851"/>
                </a:cubicBezTo>
                <a:cubicBezTo>
                  <a:pt x="5818560" y="61232"/>
                  <a:pt x="5864504" y="61626"/>
                  <a:pt x="5909961" y="57111"/>
                </a:cubicBezTo>
                <a:lnTo>
                  <a:pt x="6006951" y="36719"/>
                </a:lnTo>
                <a:lnTo>
                  <a:pt x="6006951" y="4203687"/>
                </a:lnTo>
                <a:lnTo>
                  <a:pt x="11720" y="4203687"/>
                </a:lnTo>
                <a:lnTo>
                  <a:pt x="11786" y="4203489"/>
                </a:lnTo>
                <a:cubicBezTo>
                  <a:pt x="27809" y="3962716"/>
                  <a:pt x="39197" y="3721434"/>
                  <a:pt x="15626" y="3481297"/>
                </a:cubicBezTo>
                <a:cubicBezTo>
                  <a:pt x="-847" y="3334800"/>
                  <a:pt x="-4304" y="3187234"/>
                  <a:pt x="5296" y="3040178"/>
                </a:cubicBezTo>
                <a:cubicBezTo>
                  <a:pt x="11786" y="2956021"/>
                  <a:pt x="18539" y="2871864"/>
                  <a:pt x="22776" y="2787582"/>
                </a:cubicBezTo>
                <a:cubicBezTo>
                  <a:pt x="28180" y="2667690"/>
                  <a:pt x="25173" y="2547584"/>
                  <a:pt x="13771" y="2428074"/>
                </a:cubicBezTo>
                <a:cubicBezTo>
                  <a:pt x="4237" y="2336939"/>
                  <a:pt x="3177" y="2245180"/>
                  <a:pt x="10593" y="2153867"/>
                </a:cubicBezTo>
                <a:cubicBezTo>
                  <a:pt x="25690" y="1998396"/>
                  <a:pt x="9931" y="1842923"/>
                  <a:pt x="5032" y="1687576"/>
                </a:cubicBezTo>
                <a:cubicBezTo>
                  <a:pt x="-3577" y="1401802"/>
                  <a:pt x="20393" y="1116155"/>
                  <a:pt x="9666" y="830380"/>
                </a:cubicBezTo>
                <a:cubicBezTo>
                  <a:pt x="3841" y="689018"/>
                  <a:pt x="16420" y="547783"/>
                  <a:pt x="9666" y="406421"/>
                </a:cubicBezTo>
                <a:cubicBezTo>
                  <a:pt x="4105" y="305866"/>
                  <a:pt x="397" y="205310"/>
                  <a:pt x="4105" y="104628"/>
                </a:cubicBezTo>
                <a:lnTo>
                  <a:pt x="8821" y="33297"/>
                </a:lnTo>
                <a:lnTo>
                  <a:pt x="35743" y="28771"/>
                </a:lnTo>
                <a:cubicBezTo>
                  <a:pt x="151314" y="14091"/>
                  <a:pt x="268377" y="13376"/>
                  <a:pt x="384397" y="26755"/>
                </a:cubicBezTo>
                <a:cubicBezTo>
                  <a:pt x="448561" y="35141"/>
                  <a:pt x="512980" y="47847"/>
                  <a:pt x="578287" y="35141"/>
                </a:cubicBezTo>
                <a:cubicBezTo>
                  <a:pt x="584437" y="34048"/>
                  <a:pt x="590625" y="36818"/>
                  <a:pt x="593916" y="42129"/>
                </a:cubicBezTo>
                <a:cubicBezTo>
                  <a:pt x="626188" y="81517"/>
                  <a:pt x="668117" y="80246"/>
                  <a:pt x="710936" y="67541"/>
                </a:cubicBezTo>
                <a:cubicBezTo>
                  <a:pt x="739041" y="58837"/>
                  <a:pt x="766587" y="48406"/>
                  <a:pt x="793396" y="36284"/>
                </a:cubicBezTo>
                <a:cubicBezTo>
                  <a:pt x="840332" y="16819"/>
                  <a:pt x="890189" y="5308"/>
                  <a:pt x="940911" y="2233"/>
                </a:cubicBezTo>
                <a:cubicBezTo>
                  <a:pt x="974613" y="-372"/>
                  <a:pt x="1008125" y="-522"/>
                  <a:pt x="1041516" y="879"/>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58303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03" name="Rectangle 4102">
            <a:extLst>
              <a:ext uri="{FF2B5EF4-FFF2-40B4-BE49-F238E27FC236}">
                <a16:creationId xmlns:a16="http://schemas.microsoft.com/office/drawing/2014/main" id="{9B7AD9F6-8CE7-4299-8FC6-328F4DCD3F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C165066-C7A4-269C-C1DE-FC7D88538FA5}"/>
              </a:ext>
            </a:extLst>
          </p:cNvPr>
          <p:cNvSpPr>
            <a:spLocks noGrp="1"/>
          </p:cNvSpPr>
          <p:nvPr>
            <p:ph type="title"/>
          </p:nvPr>
        </p:nvSpPr>
        <p:spPr>
          <a:xfrm>
            <a:off x="890338" y="640080"/>
            <a:ext cx="3734014" cy="3566160"/>
          </a:xfrm>
        </p:spPr>
        <p:txBody>
          <a:bodyPr vert="horz" lIns="91440" tIns="45720" rIns="91440" bIns="45720" rtlCol="0" anchor="b">
            <a:normAutofit/>
          </a:bodyPr>
          <a:lstStyle/>
          <a:p>
            <a:r>
              <a:rPr lang="en-US" sz="5400"/>
              <a:t>Could You Land this Airplane?</a:t>
            </a:r>
          </a:p>
        </p:txBody>
      </p:sp>
      <p:sp>
        <p:nvSpPr>
          <p:cNvPr id="4105" name="sketchy line">
            <a:extLst>
              <a:ext uri="{FF2B5EF4-FFF2-40B4-BE49-F238E27FC236}">
                <a16:creationId xmlns:a16="http://schemas.microsoft.com/office/drawing/2014/main" id="{F49775AF-8896-43EE-92C6-83497D6DC5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0338" y="4409267"/>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98" name="Picture 2" descr="undefined">
            <a:extLst>
              <a:ext uri="{FF2B5EF4-FFF2-40B4-BE49-F238E27FC236}">
                <a16:creationId xmlns:a16="http://schemas.microsoft.com/office/drawing/2014/main" id="{DBF51E04-0C58-6A12-C48F-2FD9F2F957B0}"/>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l="11524" r="13248"/>
          <a:stretch/>
        </p:blipFill>
        <p:spPr bwMode="auto">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34926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DA21A4AC-5300-4176-B2FB-67830A3807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AC82A74-F75D-789B-3FCD-26A58340759D}"/>
              </a:ext>
            </a:extLst>
          </p:cNvPr>
          <p:cNvSpPr>
            <a:spLocks noGrp="1"/>
          </p:cNvSpPr>
          <p:nvPr>
            <p:ph type="title"/>
          </p:nvPr>
        </p:nvSpPr>
        <p:spPr>
          <a:xfrm>
            <a:off x="640080" y="304800"/>
            <a:ext cx="10908792" cy="1442339"/>
          </a:xfrm>
        </p:spPr>
        <p:txBody>
          <a:bodyPr vert="horz" lIns="91440" tIns="45720" rIns="91440" bIns="45720" rtlCol="0" anchor="b">
            <a:normAutofit/>
          </a:bodyPr>
          <a:lstStyle/>
          <a:p>
            <a:pPr algn="ctr"/>
            <a:r>
              <a:rPr lang="en-US" sz="4600" kern="1200">
                <a:solidFill>
                  <a:schemeClr val="tx1"/>
                </a:solidFill>
                <a:latin typeface="+mj-lt"/>
                <a:ea typeface="+mj-ea"/>
                <a:cs typeface="+mj-cs"/>
              </a:rPr>
              <a:t>Real Time Flight Simulation – Digital Computers</a:t>
            </a:r>
          </a:p>
        </p:txBody>
      </p:sp>
      <p:sp>
        <p:nvSpPr>
          <p:cNvPr id="10" name="Content Placeholder 9">
            <a:extLst>
              <a:ext uri="{FF2B5EF4-FFF2-40B4-BE49-F238E27FC236}">
                <a16:creationId xmlns:a16="http://schemas.microsoft.com/office/drawing/2014/main" id="{B4A4C62B-2F47-131A-3418-5EE0EFFC8B8F}"/>
              </a:ext>
            </a:extLst>
          </p:cNvPr>
          <p:cNvSpPr>
            <a:spLocks noGrp="1"/>
          </p:cNvSpPr>
          <p:nvPr>
            <p:ph idx="1"/>
          </p:nvPr>
        </p:nvSpPr>
        <p:spPr>
          <a:xfrm>
            <a:off x="640080" y="1883664"/>
            <a:ext cx="10908792" cy="548640"/>
          </a:xfrm>
        </p:spPr>
        <p:txBody>
          <a:bodyPr vert="horz" lIns="91440" tIns="45720" rIns="91440" bIns="45720" rtlCol="0" anchor="ctr">
            <a:normAutofit/>
          </a:bodyPr>
          <a:lstStyle/>
          <a:p>
            <a:pPr marL="0" indent="0" algn="ctr">
              <a:buNone/>
            </a:pPr>
            <a:r>
              <a:rPr lang="en-US" sz="2400" kern="1200">
                <a:solidFill>
                  <a:schemeClr val="tx1"/>
                </a:solidFill>
                <a:latin typeface="+mn-lt"/>
                <a:ea typeface="+mn-ea"/>
                <a:cs typeface="+mn-cs"/>
              </a:rPr>
              <a:t>Universal Digital Operational Flight Trainer - 1960</a:t>
            </a:r>
          </a:p>
        </p:txBody>
      </p:sp>
      <p:sp>
        <p:nvSpPr>
          <p:cNvPr id="15" name="sketch line">
            <a:extLst>
              <a:ext uri="{FF2B5EF4-FFF2-40B4-BE49-F238E27FC236}">
                <a16:creationId xmlns:a16="http://schemas.microsoft.com/office/drawing/2014/main" id="{5A09F8C8-3B6F-414C-866C-80565B6107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1850683"/>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close-up of several blue cabinets&#10;&#10;Description automatically generated">
            <a:extLst>
              <a:ext uri="{FF2B5EF4-FFF2-40B4-BE49-F238E27FC236}">
                <a16:creationId xmlns:a16="http://schemas.microsoft.com/office/drawing/2014/main" id="{FDDF8C4B-6EED-1CCA-7E81-EDC6CEDCEB1D}"/>
              </a:ext>
            </a:extLst>
          </p:cNvPr>
          <p:cNvPicPr>
            <a:picLocks noChangeAspect="1"/>
          </p:cNvPicPr>
          <p:nvPr/>
        </p:nvPicPr>
        <p:blipFill rotWithShape="1">
          <a:blip r:embed="rId3"/>
          <a:srcRect l="12833" r="4968"/>
          <a:stretch/>
        </p:blipFill>
        <p:spPr>
          <a:xfrm>
            <a:off x="20" y="2665139"/>
            <a:ext cx="6181981" cy="4192863"/>
          </a:xfrm>
          <a:custGeom>
            <a:avLst/>
            <a:gdLst/>
            <a:ahLst/>
            <a:cxnLst/>
            <a:rect l="l" t="t" r="r" b="b"/>
            <a:pathLst>
              <a:path w="6005375" h="4192863">
                <a:moveTo>
                  <a:pt x="5424937" y="874"/>
                </a:moveTo>
                <a:cubicBezTo>
                  <a:pt x="5470440" y="-1251"/>
                  <a:pt x="5516123" y="499"/>
                  <a:pt x="5561495" y="6147"/>
                </a:cubicBezTo>
                <a:cubicBezTo>
                  <a:pt x="5636334" y="13389"/>
                  <a:pt x="5711424" y="18471"/>
                  <a:pt x="5786261" y="26095"/>
                </a:cubicBezTo>
                <a:cubicBezTo>
                  <a:pt x="5819550" y="29525"/>
                  <a:pt x="5853222" y="16820"/>
                  <a:pt x="5886002" y="28509"/>
                </a:cubicBezTo>
                <a:cubicBezTo>
                  <a:pt x="5922214" y="41469"/>
                  <a:pt x="5958870" y="47282"/>
                  <a:pt x="5995622" y="48044"/>
                </a:cubicBezTo>
                <a:lnTo>
                  <a:pt x="5998366" y="47926"/>
                </a:lnTo>
                <a:lnTo>
                  <a:pt x="5995171" y="398504"/>
                </a:lnTo>
                <a:cubicBezTo>
                  <a:pt x="5993433" y="528663"/>
                  <a:pt x="5993035" y="658806"/>
                  <a:pt x="5999656" y="788917"/>
                </a:cubicBezTo>
                <a:cubicBezTo>
                  <a:pt x="6009855" y="990282"/>
                  <a:pt x="6003364" y="1191519"/>
                  <a:pt x="5999656" y="1392757"/>
                </a:cubicBezTo>
                <a:cubicBezTo>
                  <a:pt x="5992506" y="1778706"/>
                  <a:pt x="6003364" y="2164146"/>
                  <a:pt x="5998730" y="2549586"/>
                </a:cubicBezTo>
                <a:cubicBezTo>
                  <a:pt x="5996744" y="2720440"/>
                  <a:pt x="5998994" y="2891040"/>
                  <a:pt x="6003364" y="3061895"/>
                </a:cubicBezTo>
                <a:cubicBezTo>
                  <a:pt x="6009720" y="3305846"/>
                  <a:pt x="5999922" y="3549924"/>
                  <a:pt x="5989196" y="3793749"/>
                </a:cubicBezTo>
                <a:cubicBezTo>
                  <a:pt x="5985594" y="3860794"/>
                  <a:pt x="5984646" y="3927918"/>
                  <a:pt x="5986348" y="3994981"/>
                </a:cubicBezTo>
                <a:lnTo>
                  <a:pt x="5999199" y="4192863"/>
                </a:lnTo>
                <a:lnTo>
                  <a:pt x="0" y="4192863"/>
                </a:lnTo>
                <a:lnTo>
                  <a:pt x="0" y="26225"/>
                </a:lnTo>
                <a:lnTo>
                  <a:pt x="10965" y="23935"/>
                </a:lnTo>
                <a:cubicBezTo>
                  <a:pt x="27502" y="19081"/>
                  <a:pt x="44569" y="16260"/>
                  <a:pt x="61788" y="15549"/>
                </a:cubicBezTo>
                <a:cubicBezTo>
                  <a:pt x="194437" y="-1096"/>
                  <a:pt x="327213" y="3351"/>
                  <a:pt x="460497" y="8815"/>
                </a:cubicBezTo>
                <a:cubicBezTo>
                  <a:pt x="692632" y="18217"/>
                  <a:pt x="925021" y="29144"/>
                  <a:pt x="1157537" y="25841"/>
                </a:cubicBezTo>
                <a:cubicBezTo>
                  <a:pt x="1393484" y="22410"/>
                  <a:pt x="1628922" y="29653"/>
                  <a:pt x="1864615" y="39182"/>
                </a:cubicBezTo>
                <a:cubicBezTo>
                  <a:pt x="1967913" y="43121"/>
                  <a:pt x="2071847" y="47059"/>
                  <a:pt x="2173493" y="17709"/>
                </a:cubicBezTo>
                <a:cubicBezTo>
                  <a:pt x="2196465" y="12334"/>
                  <a:pt x="2220416" y="12855"/>
                  <a:pt x="2243121" y="19234"/>
                </a:cubicBezTo>
                <a:cubicBezTo>
                  <a:pt x="2357219" y="45789"/>
                  <a:pt x="2471952" y="53666"/>
                  <a:pt x="2587321" y="27492"/>
                </a:cubicBezTo>
                <a:cubicBezTo>
                  <a:pt x="2719944" y="-1223"/>
                  <a:pt x="2856455" y="-7360"/>
                  <a:pt x="2991111" y="9323"/>
                </a:cubicBezTo>
                <a:cubicBezTo>
                  <a:pt x="3114231" y="23045"/>
                  <a:pt x="3237985" y="37911"/>
                  <a:pt x="3361358" y="26857"/>
                </a:cubicBezTo>
                <a:cubicBezTo>
                  <a:pt x="3556266" y="9323"/>
                  <a:pt x="3750918" y="24570"/>
                  <a:pt x="3945825" y="29271"/>
                </a:cubicBezTo>
                <a:cubicBezTo>
                  <a:pt x="4010625" y="30796"/>
                  <a:pt x="4075806" y="44137"/>
                  <a:pt x="4140224" y="32193"/>
                </a:cubicBezTo>
                <a:cubicBezTo>
                  <a:pt x="4241744" y="13389"/>
                  <a:pt x="4342120" y="20631"/>
                  <a:pt x="4443766" y="31177"/>
                </a:cubicBezTo>
                <a:cubicBezTo>
                  <a:pt x="4638419" y="51507"/>
                  <a:pt x="4832945" y="61290"/>
                  <a:pt x="5026708" y="23172"/>
                </a:cubicBezTo>
                <a:cubicBezTo>
                  <a:pt x="5086807" y="11229"/>
                  <a:pt x="5146524" y="4368"/>
                  <a:pt x="5207640" y="20377"/>
                </a:cubicBezTo>
                <a:cubicBezTo>
                  <a:pt x="5234626" y="26539"/>
                  <a:pt x="5262719" y="26019"/>
                  <a:pt x="5289465" y="18853"/>
                </a:cubicBezTo>
                <a:cubicBezTo>
                  <a:pt x="5334113" y="9000"/>
                  <a:pt x="5379435" y="2999"/>
                  <a:pt x="5424937" y="874"/>
                </a:cubicBezTo>
                <a:close/>
              </a:path>
            </a:pathLst>
          </a:custGeom>
        </p:spPr>
      </p:pic>
    </p:spTree>
    <p:extLst>
      <p:ext uri="{BB962C8B-B14F-4D97-AF65-F5344CB8AC3E}">
        <p14:creationId xmlns:p14="http://schemas.microsoft.com/office/powerpoint/2010/main" val="1174338155"/>
      </p:ext>
    </p:extLst>
  </p:cSld>
  <p:clrMapOvr>
    <a:masterClrMapping/>
  </p:clrMapOvr>
</p:sld>
</file>

<file path=ppt/theme/theme1.xml><?xml version="1.0" encoding="utf-8"?>
<a:theme xmlns:a="http://schemas.openxmlformats.org/drawingml/2006/main" name="Office Theme">
  <a:themeElements>
    <a:clrScheme name="Yellow">
      <a:dk1>
        <a:sysClr val="windowText" lastClr="000000"/>
      </a:dk1>
      <a:lt1>
        <a:sysClr val="window" lastClr="FFFFFF"/>
      </a:lt1>
      <a:dk2>
        <a:srgbClr val="39302A"/>
      </a:dk2>
      <a:lt2>
        <a:srgbClr val="E5DEDB"/>
      </a:lt2>
      <a:accent1>
        <a:srgbClr val="FFCA08"/>
      </a:accent1>
      <a:accent2>
        <a:srgbClr val="F8931D"/>
      </a:accent2>
      <a:accent3>
        <a:srgbClr val="CE8D3E"/>
      </a:accent3>
      <a:accent4>
        <a:srgbClr val="EC7016"/>
      </a:accent4>
      <a:accent5>
        <a:srgbClr val="E64823"/>
      </a:accent5>
      <a:accent6>
        <a:srgbClr val="9C6A6A"/>
      </a:accent6>
      <a:hlink>
        <a:srgbClr val="2998E3"/>
      </a:hlink>
      <a:folHlink>
        <a:srgbClr val="7F723D"/>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10411</TotalTime>
  <Words>2788</Words>
  <Application>Microsoft Macintosh PowerPoint</Application>
  <PresentationFormat>Widescreen</PresentationFormat>
  <Paragraphs>182</Paragraphs>
  <Slides>29</Slides>
  <Notes>19</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29</vt:i4>
      </vt:variant>
    </vt:vector>
  </HeadingPairs>
  <TitlesOfParts>
    <vt:vector size="40" baseType="lpstr">
      <vt:lpstr>-apple-system</vt:lpstr>
      <vt:lpstr>Aptos</vt:lpstr>
      <vt:lpstr>Arial</vt:lpstr>
      <vt:lpstr>Calibri</vt:lpstr>
      <vt:lpstr>Calibri Light</vt:lpstr>
      <vt:lpstr>CeraPRO-Regular</vt:lpstr>
      <vt:lpstr>ElsevierGulliver</vt:lpstr>
      <vt:lpstr>Georgia</vt:lpstr>
      <vt:lpstr>Helvetica</vt:lpstr>
      <vt:lpstr>Poppins</vt:lpstr>
      <vt:lpstr>Office Theme</vt:lpstr>
      <vt:lpstr>SIMULATOR FEATURE FRAMEWORK: REQUIREMENTS TO SUPPORT TRAINING, RESEARCH, AND EDUCATION </vt:lpstr>
      <vt:lpstr>Simulation</vt:lpstr>
      <vt:lpstr>A Model or a Simulator?</vt:lpstr>
      <vt:lpstr>James Watt Working With a Simulator</vt:lpstr>
      <vt:lpstr>The Engine That Changed the World</vt:lpstr>
      <vt:lpstr>Antoinette Barrel - 1910</vt:lpstr>
      <vt:lpstr>Link Simulator - 1934</vt:lpstr>
      <vt:lpstr>Could You Land this Airplane?</vt:lpstr>
      <vt:lpstr>Real Time Flight Simulation – Digital Computers</vt:lpstr>
      <vt:lpstr>First Nuclear Plant Simulator – 1968, Dresden II</vt:lpstr>
      <vt:lpstr>Simulators Become Mandatory for All Commercial Nuclear Plants - 1980</vt:lpstr>
      <vt:lpstr>Simulator Identical to Plant Control Room - Today</vt:lpstr>
      <vt:lpstr>Gran Turismo - How Good is Your Simulator?</vt:lpstr>
      <vt:lpstr>PowerPoint Presentation</vt:lpstr>
      <vt:lpstr>Types of Current Simulators</vt:lpstr>
      <vt:lpstr>Human Systems Simulation Laboratory (HSSL) Idaho National Laboratory</vt:lpstr>
      <vt:lpstr>Rancor Microworld Simulator</vt:lpstr>
      <vt:lpstr>Simulator Features &amp; Capabilities that Support User Requirements </vt:lpstr>
      <vt:lpstr>Reconfigurable Simulator Software </vt:lpstr>
      <vt:lpstr>Open-source Software Development Model </vt:lpstr>
      <vt:lpstr>Integrated Human Performance Measurement System </vt:lpstr>
      <vt:lpstr>Remote Access </vt:lpstr>
      <vt:lpstr>Cybersecurity Support </vt:lpstr>
      <vt:lpstr>Representation of Advanced Reactor Concepts </vt:lpstr>
      <vt:lpstr>X-Energy Advanced Reactor Simulator</vt:lpstr>
      <vt:lpstr>Human Reliability Analysis </vt:lpstr>
      <vt:lpstr>Scenario Configurability across all Plant Operational States </vt:lpstr>
      <vt:lpstr>Conclusions</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HANDBOOK OF CONTROL ROOM DESIGN AND ERGONOMICS A perspective for the Future Second Edition</dc:title>
  <dc:creator>Jason Remer</dc:creator>
  <cp:lastModifiedBy>Sherman J. Remer</cp:lastModifiedBy>
  <cp:revision>37</cp:revision>
  <cp:lastPrinted>2024-03-19T01:25:32Z</cp:lastPrinted>
  <dcterms:created xsi:type="dcterms:W3CDTF">2024-02-09T15:38:22Z</dcterms:created>
  <dcterms:modified xsi:type="dcterms:W3CDTF">2024-04-24T01:39:10Z</dcterms:modified>
</cp:coreProperties>
</file>